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1"/>
  </p:sldMasterIdLst>
  <p:notesMasterIdLst>
    <p:notesMasterId r:id="rId19"/>
  </p:notesMasterIdLst>
  <p:handoutMasterIdLst>
    <p:handoutMasterId r:id="rId20"/>
  </p:handoutMasterIdLst>
  <p:sldIdLst>
    <p:sldId id="740" r:id="rId2"/>
    <p:sldId id="697" r:id="rId3"/>
    <p:sldId id="722" r:id="rId4"/>
    <p:sldId id="724" r:id="rId5"/>
    <p:sldId id="725" r:id="rId6"/>
    <p:sldId id="726" r:id="rId7"/>
    <p:sldId id="728" r:id="rId8"/>
    <p:sldId id="729" r:id="rId9"/>
    <p:sldId id="730" r:id="rId10"/>
    <p:sldId id="731" r:id="rId11"/>
    <p:sldId id="733" r:id="rId12"/>
    <p:sldId id="734" r:id="rId13"/>
    <p:sldId id="736" r:id="rId14"/>
    <p:sldId id="737" r:id="rId15"/>
    <p:sldId id="735" r:id="rId16"/>
    <p:sldId id="738" r:id="rId17"/>
    <p:sldId id="739" r:id="rId18"/>
  </p:sldIdLst>
  <p:sldSz cx="9144000" cy="6858000" type="screen4x3"/>
  <p:notesSz cx="7077075" cy="9369425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D0E0CE"/>
    <a:srgbClr val="B6B8A2"/>
    <a:srgbClr val="A5C3A1"/>
    <a:srgbClr val="345C8C"/>
    <a:srgbClr val="E8F0EA"/>
    <a:srgbClr val="CDE0E8"/>
    <a:srgbClr val="22639E"/>
    <a:srgbClr val="464646"/>
    <a:srgbClr val="ABB8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Μεσαίο στυλ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Μεσαίο στυλ 2 - Έμφασ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Μεσαίο στυλ 2 - Έμφαση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Μεσαίο στυλ 2 - Έμφαση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08" autoAdjust="0"/>
    <p:restoredTop sz="97052" autoAdjust="0"/>
  </p:normalViewPr>
  <p:slideViewPr>
    <p:cSldViewPr>
      <p:cViewPr>
        <p:scale>
          <a:sx n="70" d="100"/>
          <a:sy n="70" d="100"/>
        </p:scale>
        <p:origin x="-2094" y="-5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144"/>
    </p:cViewPr>
  </p:sorterViewPr>
  <p:notesViewPr>
    <p:cSldViewPr>
      <p:cViewPr varScale="1">
        <p:scale>
          <a:sx n="76" d="100"/>
          <a:sy n="76" d="100"/>
        </p:scale>
        <p:origin x="-2166" y="-84"/>
      </p:cViewPr>
      <p:guideLst>
        <p:guide orient="horz" pos="2951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7504" cy="46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07919" y="0"/>
            <a:ext cx="3067504" cy="46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AE19BA0-8BA4-4A6E-8C01-878FFBF56B29}" type="datetimeFigureOut">
              <a:rPr lang="el-GR"/>
              <a:pPr>
                <a:defRPr/>
              </a:pPr>
              <a:t>3/4/2016</a:t>
            </a:fld>
            <a:endParaRPr lang="el-GR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99006"/>
            <a:ext cx="3067504" cy="46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07919" y="8899006"/>
            <a:ext cx="3067504" cy="46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0D013F4-39C7-4484-8150-106EF8C0D83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338522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504" cy="4689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4007919" y="0"/>
            <a:ext cx="3067504" cy="4689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9296A960-23F5-498B-AEFC-2F2FECC8762D}" type="datetimeFigureOut">
              <a:rPr lang="el-GR"/>
              <a:pPr>
                <a:defRPr/>
              </a:pPr>
              <a:t>3/4/2016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3263"/>
            <a:ext cx="4683125" cy="3513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l-GR" noProof="0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707378" y="4451003"/>
            <a:ext cx="5662321" cy="4215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noProof="0" dirty="0" err="1" smtClean="0"/>
              <a:t>Kλικ</a:t>
            </a:r>
            <a:r>
              <a:rPr lang="el-GR" noProof="0" dirty="0" smtClean="0"/>
              <a:t> για επεξεργασία των στυλ του υποδείγματος</a:t>
            </a:r>
          </a:p>
          <a:p>
            <a:pPr lvl="1"/>
            <a:r>
              <a:rPr lang="el-GR" noProof="0" dirty="0" smtClean="0"/>
              <a:t>Δεύτερου επιπέδου</a:t>
            </a:r>
          </a:p>
          <a:p>
            <a:pPr lvl="2"/>
            <a:r>
              <a:rPr lang="el-GR" noProof="0" dirty="0" smtClean="0"/>
              <a:t>Τρίτου επιπέδου</a:t>
            </a:r>
          </a:p>
          <a:p>
            <a:pPr lvl="3"/>
            <a:r>
              <a:rPr lang="el-GR" noProof="0" dirty="0" smtClean="0"/>
              <a:t>Τέταρτου επιπέδου</a:t>
            </a:r>
          </a:p>
          <a:p>
            <a:pPr lvl="4"/>
            <a:r>
              <a:rPr lang="el-GR" noProof="0" dirty="0" smtClean="0"/>
              <a:t>Πέμπτου επιπέδου</a:t>
            </a:r>
            <a:endParaRPr lang="el-GR" noProof="0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899006"/>
            <a:ext cx="3067504" cy="4689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4007919" y="8899006"/>
            <a:ext cx="3067504" cy="4689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6CCAD9D7-1961-4960-86DF-B779231392FD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942017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CAD9D7-1961-4960-86DF-B779231392FD}" type="slidenum">
              <a:rPr lang="el-GR" smtClean="0"/>
              <a:pPr>
                <a:defRPr/>
              </a:pPr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433781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96975" y="703263"/>
            <a:ext cx="4683125" cy="35131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10</a:t>
            </a:fld>
            <a:endParaRPr lang="el-G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96975" y="703263"/>
            <a:ext cx="4683125" cy="35131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11</a:t>
            </a:fld>
            <a:endParaRPr lang="el-G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96975" y="703263"/>
            <a:ext cx="4683125" cy="35131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12</a:t>
            </a:fld>
            <a:endParaRPr lang="el-G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96975" y="703263"/>
            <a:ext cx="4683125" cy="35131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13</a:t>
            </a:fld>
            <a:endParaRPr lang="el-G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96975" y="703263"/>
            <a:ext cx="4683125" cy="35131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14</a:t>
            </a:fld>
            <a:endParaRPr lang="el-G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96975" y="703263"/>
            <a:ext cx="4683125" cy="35131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15</a:t>
            </a:fld>
            <a:endParaRPr lang="el-G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96975" y="703263"/>
            <a:ext cx="4683125" cy="35131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16</a:t>
            </a:fld>
            <a:endParaRPr lang="el-G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CAD9D7-1961-4960-86DF-B779231392FD}" type="slidenum">
              <a:rPr lang="el-GR" smtClean="0"/>
              <a:pPr>
                <a:defRPr/>
              </a:pPr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43378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96975" y="703263"/>
            <a:ext cx="4683125" cy="35131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2</a:t>
            </a:fld>
            <a:endParaRPr lang="el-G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96975" y="703263"/>
            <a:ext cx="4683125" cy="35131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3</a:t>
            </a:fld>
            <a:endParaRPr lang="el-G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96975" y="703263"/>
            <a:ext cx="4683125" cy="35131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4</a:t>
            </a:fld>
            <a:endParaRPr lang="el-G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96975" y="703263"/>
            <a:ext cx="4683125" cy="35131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5</a:t>
            </a:fld>
            <a:endParaRPr lang="el-G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96975" y="703263"/>
            <a:ext cx="4683125" cy="35131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6</a:t>
            </a:fld>
            <a:endParaRPr lang="el-G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96975" y="703263"/>
            <a:ext cx="4683125" cy="35131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7</a:t>
            </a:fld>
            <a:endParaRPr lang="el-G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96975" y="703263"/>
            <a:ext cx="4683125" cy="35131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8</a:t>
            </a:fld>
            <a:endParaRPr lang="el-G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96975" y="703263"/>
            <a:ext cx="4683125" cy="35131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1D17DB-96BC-4FFF-9529-EEA34709CD19}" type="slidenum">
              <a:rPr lang="el-GR" smtClean="0"/>
              <a:pPr>
                <a:defRPr/>
              </a:pPr>
              <a:t>9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τρίγωνο 15"/>
          <p:cNvSpPr/>
          <p:nvPr/>
        </p:nvSpPr>
        <p:spPr>
          <a:xfrm>
            <a:off x="1" y="4664075"/>
            <a:ext cx="9150351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Ομάδα 16"/>
          <p:cNvGrpSpPr>
            <a:grpSpLocks/>
          </p:cNvGrpSpPr>
          <p:nvPr/>
        </p:nvGrpSpPr>
        <p:grpSpPr bwMode="auto">
          <a:xfrm>
            <a:off x="-3174" y="4953001"/>
            <a:ext cx="9147175" cy="1911350"/>
            <a:chOff x="-3765" y="4832896"/>
            <a:chExt cx="9147765" cy="2032192"/>
          </a:xfrm>
        </p:grpSpPr>
        <p:sp>
          <p:nvSpPr>
            <p:cNvPr id="6" name="Ελεύθερη σχεδίαση 18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Ελεύθερη σχεδίαση 19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l-GR"/>
            </a:p>
          </p:txBody>
        </p:sp>
        <p:sp>
          <p:nvSpPr>
            <p:cNvPr id="8" name="Ελεύθερη σχεδίαση 2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Ευθεία γραμμή σύνδεσης 22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Τίτλος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7" name="Υπότιτλο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l-GR" smtClean="0"/>
              <a:t>Στυλ κύριου υπότιτλου</a:t>
            </a:r>
            <a:endParaRPr lang="en-US"/>
          </a:p>
        </p:txBody>
      </p:sp>
      <p:sp>
        <p:nvSpPr>
          <p:cNvPr id="11" name="Θέση ημερομηνίας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623AEE1-BA00-4665-A6A8-28CC58C402C5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12" name="Θέση υποσέλιδου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13" name="Θέση αριθμού διαφάνειας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C761EC4-E443-4D68-A353-F47B980B108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AE59-D6E4-433E-9345-4684A2353005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25892-686C-4E82-88CA-9B1D8D6DE05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BDA5E-1ECF-4704-9BCC-11B435DA2C6B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BCE51-2220-447E-823A-354C4F18E2C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Τίτλο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4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CF0DB-E428-432E-AFA1-4B9562FAFC24}" type="datetime1">
              <a:rPr lang="el-GR" smtClean="0"/>
              <a:pPr>
                <a:defRPr/>
              </a:pPr>
              <a:t>3/4/2016</a:t>
            </a:fld>
            <a:endParaRPr lang="el-GR" dirty="0"/>
          </a:p>
        </p:txBody>
      </p:sp>
      <p:sp>
        <p:nvSpPr>
          <p:cNvPr id="5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dirty="0"/>
          </a:p>
        </p:txBody>
      </p:sp>
      <p:sp>
        <p:nvSpPr>
          <p:cNvPr id="6" name="Θέση αριθμού διαφάνειας 17"/>
          <p:cNvSpPr>
            <a:spLocks noGrp="1"/>
          </p:cNvSpPr>
          <p:nvPr>
            <p:ph type="sldNum" sz="quarter" idx="12"/>
          </p:nvPr>
        </p:nvSpPr>
        <p:spPr>
          <a:xfrm>
            <a:off x="5334000" y="6400800"/>
            <a:ext cx="3667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EDE18-E5F0-44FB-AC50-9DDD076DE25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8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" y="76200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Διάσημα 15"/>
          <p:cNvSpPr/>
          <p:nvPr/>
        </p:nvSpPr>
        <p:spPr>
          <a:xfrm>
            <a:off x="3636963" y="3005138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Διάσημα 16"/>
          <p:cNvSpPr/>
          <p:nvPr/>
        </p:nvSpPr>
        <p:spPr>
          <a:xfrm>
            <a:off x="3449638" y="3005138"/>
            <a:ext cx="184151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6609D7-216B-4C41-A66C-FB38BAF5FAAC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7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8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F82BCB-76E6-4F4E-8A81-0952FEDE254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8" name="Τίτλο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dirty="0" smtClean="0"/>
              <a:t>Στυλ κύριου τίτλου</a:t>
            </a:r>
            <a:endParaRPr lang="en-US" dirty="0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6FF09-7EFA-4E2B-99B4-618792F2A554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>
          <a:xfrm>
            <a:off x="5105400" y="6416675"/>
            <a:ext cx="3667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747AC-6158-45F4-B83B-C72A80B3149B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  <p:pic>
        <p:nvPicPr>
          <p:cNvPr id="9" name="Picture 3" descr="ΛΟΓΟΤΥΠΟ ΣΗΜΑ ΗΔΙΚΑ-ΥΨΗΛΗ ΑΝΑΛΥΣΗ (icon)"/>
          <p:cNvPicPr>
            <a:picLocks noGrp="1" noChangeAspect="1"/>
          </p:cNvPicPr>
          <p:nvPr isPhoto="1"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" y="74612"/>
            <a:ext cx="61436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457201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6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418C1-8D8D-4263-A809-E18E3E8B357B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8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Θέση αριθμού διαφάνειας 17"/>
          <p:cNvSpPr>
            <a:spLocks noGrp="1"/>
          </p:cNvSpPr>
          <p:nvPr>
            <p:ph type="sldNum" sz="quarter" idx="12"/>
          </p:nvPr>
        </p:nvSpPr>
        <p:spPr>
          <a:xfrm>
            <a:off x="5410200" y="6408739"/>
            <a:ext cx="3667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87388-B108-4851-BB77-6ADC1200F41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Τίτλο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DD25D-CE88-43C8-AC17-B0A1F375AA63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4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E0044-195E-4EA5-B713-1B1F1F5F199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45C27-0AA8-4894-B8B4-0C87D690171F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3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B999B-AF6A-4B75-A950-299A7328E24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Θέση ημερομηνίας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E54FA-A44C-466D-98AE-A9C4589BB382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6" name="Θέση υποσέλιδου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Θέση αριθμού διαφάνειας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E4ECF-1B42-4629-A3D3-E099F1CE8E4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Ελεύθερη σχεδίαση 15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Ελεύθερη σχεδίαση 16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7" name="Ορθογώνιο τρίγωνο 18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Ευθεία γραμμή σύνδεσης 19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Διάσημα 20"/>
          <p:cNvSpPr/>
          <p:nvPr/>
        </p:nvSpPr>
        <p:spPr>
          <a:xfrm>
            <a:off x="8664576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Διάσημα 22"/>
          <p:cNvSpPr/>
          <p:nvPr/>
        </p:nvSpPr>
        <p:spPr>
          <a:xfrm>
            <a:off x="8477251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l-GR" noProof="0" smtClean="0"/>
              <a:t>Κάντε κλικ στο εικονίδιο για να προσθέσετε μια εικόνα</a:t>
            </a:r>
            <a:endParaRPr lang="en-US" noProof="0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11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B7FB31D-EE60-4866-BF5E-757F4DF22C91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12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13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402CC3C-8BAD-4554-A43A-A2DCF533642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Ελεύθερη σχεδίαση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27" name="Ελεύθερη σχεδίαση 11"/>
          <p:cNvSpPr>
            <a:spLocks/>
          </p:cNvSpPr>
          <p:nvPr/>
        </p:nvSpPr>
        <p:spPr bwMode="auto">
          <a:xfrm>
            <a:off x="485775" y="5938838"/>
            <a:ext cx="3690939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l-GR"/>
          </a:p>
        </p:txBody>
      </p:sp>
      <p:sp>
        <p:nvSpPr>
          <p:cNvPr id="14" name="Ορθογώνιο τρίγωνο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Ευθεία γραμμή σύνδεσης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Θέση τίτλου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2057" name="Θέση κειμένου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0" name="Θέση ημερομηνίας 9"/>
          <p:cNvSpPr>
            <a:spLocks noGrp="1"/>
          </p:cNvSpPr>
          <p:nvPr>
            <p:ph type="dt" sz="half" idx="2"/>
          </p:nvPr>
        </p:nvSpPr>
        <p:spPr>
          <a:xfrm>
            <a:off x="6727825" y="6408739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D88E229F-57EE-4659-9CE2-DAA985161BE3}" type="datetime1">
              <a:rPr lang="el-GR" smtClean="0"/>
              <a:pPr>
                <a:defRPr/>
              </a:pPr>
              <a:t>3/4/2016</a:t>
            </a:fld>
            <a:endParaRPr lang="el-GR"/>
          </a:p>
        </p:txBody>
      </p:sp>
      <p:sp>
        <p:nvSpPr>
          <p:cNvPr id="22" name="Θέση υποσέλιδου 21"/>
          <p:cNvSpPr>
            <a:spLocks noGrp="1"/>
          </p:cNvSpPr>
          <p:nvPr>
            <p:ph type="ftr" sz="quarter" idx="3"/>
          </p:nvPr>
        </p:nvSpPr>
        <p:spPr>
          <a:xfrm>
            <a:off x="4379914" y="6408739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18" name="Θέση αριθμού διαφάνειας 17"/>
          <p:cNvSpPr>
            <a:spLocks noGrp="1"/>
          </p:cNvSpPr>
          <p:nvPr>
            <p:ph type="sldNum" sz="quarter" idx="4"/>
          </p:nvPr>
        </p:nvSpPr>
        <p:spPr>
          <a:xfrm>
            <a:off x="8647113" y="6408739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extLst/>
          </a:lstStyle>
          <a:p>
            <a:pPr>
              <a:defRPr/>
            </a:pPr>
            <a:fld id="{2258505C-9FB7-4C89-AD29-6D05CA1D91F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12" name="11 - Εικόνα"/>
          <p:cNvPicPr/>
          <p:nvPr userDrawn="1"/>
        </p:nvPicPr>
        <p:blipFill>
          <a:blip r:embed="rId14" cstate="print"/>
          <a:stretch>
            <a:fillRect/>
          </a:stretch>
        </p:blipFill>
        <p:spPr bwMode="auto">
          <a:xfrm>
            <a:off x="4536000" y="5858000"/>
            <a:ext cx="4608000" cy="10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75" r:id="rId2"/>
    <p:sldLayoutId id="2147484084" r:id="rId3"/>
    <p:sldLayoutId id="2147484076" r:id="rId4"/>
    <p:sldLayoutId id="2147484077" r:id="rId5"/>
    <p:sldLayoutId id="2147484078" r:id="rId6"/>
    <p:sldLayoutId id="2147484079" r:id="rId7"/>
    <p:sldLayoutId id="2147484080" r:id="rId8"/>
    <p:sldLayoutId id="2147484085" r:id="rId9"/>
    <p:sldLayoutId id="2147484081" r:id="rId10"/>
    <p:sldLayoutId id="2147484082" r:id="rId11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1"/>
          <p:cNvSpPr txBox="1">
            <a:spLocks/>
          </p:cNvSpPr>
          <p:nvPr/>
        </p:nvSpPr>
        <p:spPr>
          <a:xfrm>
            <a:off x="685800" y="1295400"/>
            <a:ext cx="7772400" cy="2667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soft" dir="t"/>
          </a:scene3d>
          <a:sp3d extrusionH="76200">
            <a:bevelT/>
            <a:extrusionClr>
              <a:schemeClr val="bg1">
                <a:lumMod val="65000"/>
              </a:schemeClr>
            </a:extrusionClr>
          </a:sp3d>
        </p:spPr>
        <p:txBody>
          <a:bodyPr anchor="b">
            <a:noAutofit/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l-GR" sz="3400" b="1" dirty="0" smtClean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ea typeface="Tahoma" pitchFamily="34" charset="0"/>
                <a:cs typeface="Arial" pitchFamily="34" charset="0"/>
              </a:rPr>
              <a:t>«</a:t>
            </a:r>
            <a:r>
              <a:rPr lang="el-GR" sz="3400" b="1" dirty="0" smtClean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Tahoma" pitchFamily="34" charset="0"/>
                <a:cs typeface="Arial" pitchFamily="34" charset="0"/>
              </a:rPr>
              <a:t>ΕΝΙΑΙΟ  ΠΛΗΡΟΦΟΡΙΑΚΟ  ΣΥΣΤΗΜΑ  ΓΙΑ ΤΗΝ  ΥΠΟΣΤΗΡΙΞΗ  ΤΩΝ  ΕΠΙΧΕΙΡΗΣΙΑΚΩΝ ΛΕΙΤΟΥΡΓΙΩΝ  ΜΟΝΑΔΩΝ  ΥΓΕΙΑΣ  ΤΟΥ ΕΣΥ»</a:t>
            </a:r>
          </a:p>
        </p:txBody>
      </p:sp>
      <p:pic>
        <p:nvPicPr>
          <p:cNvPr id="8" name="7 - Εικόνα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5638800"/>
            <a:ext cx="5273675" cy="988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- TextBox"/>
          <p:cNvSpPr txBox="1"/>
          <p:nvPr/>
        </p:nvSpPr>
        <p:spPr>
          <a:xfrm>
            <a:off x="2133600" y="4343400"/>
            <a:ext cx="4191000" cy="68326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666750" marR="0" indent="-557213" algn="ctr" defTabSz="914400" latinLnBrk="0">
              <a:lnSpc>
                <a:spcPct val="80000"/>
              </a:lnSpc>
              <a:buClr>
                <a:schemeClr val="accent1"/>
              </a:buClr>
              <a:buSzPct val="68000"/>
              <a:tabLst/>
              <a:defRPr/>
            </a:pPr>
            <a:r>
              <a:rPr lang="el-GR" sz="1400" b="1" dirty="0" smtClean="0">
                <a:latin typeface="Calibri" pitchFamily="34" charset="0"/>
                <a:cs typeface="Tahoma" pitchFamily="34" charset="0"/>
              </a:rPr>
              <a:t>     </a:t>
            </a:r>
            <a:r>
              <a:rPr lang="el-GR" sz="16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ahoma" pitchFamily="34" charset="0"/>
              </a:rPr>
              <a:t>ΓΚΡΕΚΑ ΑΛΕΞΑΝΔΡΑ</a:t>
            </a:r>
          </a:p>
          <a:p>
            <a:pPr marL="666750" marR="0" indent="-557213" algn="ctr" defTabSz="914400" latinLnBrk="0">
              <a:lnSpc>
                <a:spcPct val="80000"/>
              </a:lnSpc>
              <a:buClr>
                <a:schemeClr val="accent1"/>
              </a:buClr>
              <a:buSzPct val="68000"/>
              <a:tabLst/>
              <a:defRPr/>
            </a:pPr>
            <a:r>
              <a:rPr lang="el-GR" sz="16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ahoma" pitchFamily="34" charset="0"/>
              </a:rPr>
              <a:t>   ΠΡΟΪΣΤΑΜΕΝΗ ΥΠΟΔ/ΝΣΗΣ ΓΕΝΙΚΩΝ ΕΦΑΡΜΟΓΩΝ ΗΔΙΚΑ ΑΕ</a:t>
            </a:r>
          </a:p>
        </p:txBody>
      </p:sp>
    </p:spTree>
    <p:extLst>
      <p:ext uri="{BB962C8B-B14F-4D97-AF65-F5344CB8AC3E}">
        <p14:creationId xmlns:p14="http://schemas.microsoft.com/office/powerpoint/2010/main" val="196124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Παρεχόμενες Υπηρεσίες Συστήματος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280920" cy="4953000"/>
          </a:xfrm>
        </p:spPr>
        <p:txBody>
          <a:bodyPr rtlCol="0">
            <a:noAutofit/>
          </a:bodyPr>
          <a:lstStyle/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l-GR" sz="1800" b="1" dirty="0" smtClean="0">
                <a:latin typeface="Calibri" pitchFamily="34" charset="0"/>
              </a:rPr>
              <a:t>  Διαχείριση ενιαίου Μητρώου Ασθενών  βάσει ΑΜΚΑ στο σύνολο των </a:t>
            </a: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l-GR" sz="1800" b="1" dirty="0" smtClean="0">
                <a:latin typeface="Calibri" pitchFamily="34" charset="0"/>
              </a:rPr>
              <a:t>   ΜΥ του έργου</a:t>
            </a:r>
          </a:p>
          <a:p>
            <a:pPr marL="0" indent="0" eaLnBrk="1" fontAlgn="auto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l-GR" sz="1800" b="1" dirty="0" smtClean="0">
                <a:latin typeface="Calibri" pitchFamily="34" charset="0"/>
              </a:rPr>
              <a:t>  Διαχείριση ενιαίου Μητρώου Εργαζομένων για όλες τις ΜΥ του έργου</a:t>
            </a: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l-GR" sz="1800" b="1" dirty="0" smtClean="0">
                <a:latin typeface="Calibri" pitchFamily="34" charset="0"/>
              </a:rPr>
              <a:t>  Τήρηση Ιατρονοσηλευτικού Φακέλου Ασθενή  </a:t>
            </a:r>
            <a:r>
              <a:rPr lang="el-GR" sz="1800" dirty="0" smtClean="0">
                <a:latin typeface="Calibri" pitchFamily="34" charset="0"/>
              </a:rPr>
              <a:t>(ατομικό ιστορικό, ιατρικά   </a:t>
            </a:r>
            <a:br>
              <a:rPr lang="el-GR" sz="1800" dirty="0" smtClean="0">
                <a:latin typeface="Calibri" pitchFamily="34" charset="0"/>
              </a:rPr>
            </a:br>
            <a:r>
              <a:rPr lang="el-GR" sz="1800" dirty="0" smtClean="0">
                <a:latin typeface="Calibri" pitchFamily="34" charset="0"/>
              </a:rPr>
              <a:t>    πορίσματα, διαγνώσεις, θεραπευτικές αγωγές, παραγγελίες φαρμάκων- </a:t>
            </a:r>
          </a:p>
          <a:p>
            <a:pPr marL="0" lvl="0" indent="0" eaLnBrk="1" fontAlgn="auto" hangingPunct="1">
              <a:spcBef>
                <a:spcPts val="0"/>
              </a:spcBef>
              <a:spcAft>
                <a:spcPts val="100"/>
              </a:spcAft>
              <a:buNone/>
              <a:defRPr/>
            </a:pPr>
            <a:r>
              <a:rPr lang="el-GR" sz="1800" dirty="0" smtClean="0">
                <a:latin typeface="Calibri" pitchFamily="34" charset="0"/>
              </a:rPr>
              <a:t>    εξετάσεων καθώς και αποτελέσματα εξετάσεων κ.λπ.</a:t>
            </a:r>
          </a:p>
          <a:p>
            <a:pPr marL="0" indent="0" eaLnBrk="1" fontAlgn="auto" hangingPunct="1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l-GR" sz="1800" b="1" dirty="0" smtClean="0">
                <a:latin typeface="Calibri" pitchFamily="34" charset="0"/>
              </a:rPr>
              <a:t> Υπηρεσίες προς τον πολίτη</a:t>
            </a:r>
            <a:r>
              <a:rPr lang="el-GR" sz="1800" dirty="0" smtClean="0">
                <a:latin typeface="Calibri" pitchFamily="34" charset="0"/>
              </a:rPr>
              <a:t>  (κλείσιμο ραντεβού, διαθεσιμότητα Μονάδων Υγείας,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l-GR" sz="1800" dirty="0" smtClean="0">
                <a:latin typeface="Calibri" pitchFamily="34" charset="0"/>
              </a:rPr>
              <a:t>   ηλεκτρονική έκδοση πιστοποιητικών και ενημερωτικών στοιχείων, αποτελέσματα  </a:t>
            </a:r>
            <a:br>
              <a:rPr lang="el-GR" sz="1800" dirty="0" smtClean="0">
                <a:latin typeface="Calibri" pitchFamily="34" charset="0"/>
              </a:rPr>
            </a:br>
            <a:r>
              <a:rPr lang="el-GR" sz="1800" dirty="0" smtClean="0">
                <a:latin typeface="Calibri" pitchFamily="34" charset="0"/>
              </a:rPr>
              <a:t>   εργαστηριακών εξετάσεων, πληροφόρηση προμηθευτών υγείας  κλπ)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l-GR" sz="1800" dirty="0" smtClean="0">
                <a:latin typeface="Calibri" pitchFamily="34" charset="0"/>
              </a:rPr>
              <a:t>   μέσω πρόσβασης από την  Ηλεκτρονική Πύλη </a:t>
            </a:r>
          </a:p>
          <a:p>
            <a:pPr marL="0" lvl="0" indent="0" eaLnBrk="1" fontAlgn="auto" hangingPunct="1"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l-GR" sz="1800" b="1" dirty="0" smtClean="0">
                <a:latin typeface="Calibri" pitchFamily="34" charset="0"/>
              </a:rPr>
              <a:t>  Διοικητικό-οικονομική διαχείριση και πληροφόρηση της Κεντρικής Διοίκησης, των </a:t>
            </a: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l-GR" sz="1800" b="1" dirty="0" smtClean="0">
                <a:latin typeface="Calibri" pitchFamily="34" charset="0"/>
              </a:rPr>
              <a:t>    ΜΥ και άλλων Φορέων </a:t>
            </a:r>
          </a:p>
          <a:p>
            <a:pPr marL="0" indent="0" eaLnBrk="1" fontAlgn="auto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l-GR" sz="1800" b="1" dirty="0" smtClean="0">
                <a:latin typeface="Calibri" pitchFamily="34" charset="0"/>
              </a:rPr>
              <a:t>  Παρακολούθηση δεικτών χρήσης των υποδομών των νοσοκομείων και του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l-GR" sz="1800" b="1" dirty="0" smtClean="0">
                <a:latin typeface="Calibri" pitchFamily="34" charset="0"/>
              </a:rPr>
              <a:t>   σχετικού κόστους των παρεχομένων υπηρεσιών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1800" b="1" dirty="0" smtClean="0">
              <a:latin typeface="Calibri" pitchFamily="34" charset="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l-GR" sz="1800" b="1" dirty="0" smtClean="0">
                <a:latin typeface="Calibri" pitchFamily="34" charset="0"/>
              </a:rPr>
              <a:t>   </a:t>
            </a: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324000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324000" indent="-457200" eaLnBrk="1" fontAlgn="auto" hangingPunct="1">
              <a:lnSpc>
                <a:spcPct val="17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457200" indent="-457200" eaLnBrk="1" fontAlgn="auto" hangingPunct="1">
              <a:lnSpc>
                <a:spcPct val="17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 flipH="1">
            <a:off x="2661537" y="342900"/>
            <a:ext cx="457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</a:tabLst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Υποσυστήματα Έργου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80920" cy="4953000"/>
          </a:xfrm>
        </p:spPr>
        <p:txBody>
          <a:bodyPr rtlCol="0">
            <a:noAutofit/>
          </a:bodyPr>
          <a:lstStyle/>
          <a:p>
            <a:pPr lvl="0">
              <a:buFont typeface="Wingdings" pitchFamily="2" charset="2"/>
              <a:buChar char="Ø"/>
            </a:pPr>
            <a:r>
              <a:rPr lang="el-GR" sz="2000" b="1" dirty="0" smtClean="0">
                <a:latin typeface="Calibri" pitchFamily="34" charset="0"/>
              </a:rPr>
              <a:t>Διοικητικο-οικονομικό υποσύστημα (</a:t>
            </a:r>
            <a:r>
              <a:rPr lang="en-US" sz="2000" b="1" dirty="0" smtClean="0">
                <a:latin typeface="Calibri" pitchFamily="34" charset="0"/>
              </a:rPr>
              <a:t>ERP</a:t>
            </a:r>
            <a:r>
              <a:rPr lang="el-GR" sz="2000" dirty="0" smtClean="0">
                <a:latin typeface="Calibri" pitchFamily="34" charset="0"/>
              </a:rPr>
              <a:t>) </a:t>
            </a:r>
          </a:p>
          <a:p>
            <a:pPr lvl="1">
              <a:buFont typeface="Wingdings" pitchFamily="2" charset="2"/>
              <a:buChar char="§"/>
            </a:pPr>
            <a:r>
              <a:rPr lang="el-GR" sz="1800" dirty="0" smtClean="0">
                <a:latin typeface="Calibri" pitchFamily="34" charset="0"/>
              </a:rPr>
              <a:t>Λογιστήριο – κοστολόγηση</a:t>
            </a:r>
          </a:p>
          <a:p>
            <a:pPr lvl="1">
              <a:buFont typeface="Wingdings" pitchFamily="2" charset="2"/>
              <a:buChar char="§"/>
            </a:pPr>
            <a:r>
              <a:rPr lang="el-GR" sz="1800" dirty="0" smtClean="0">
                <a:latin typeface="Calibri" pitchFamily="34" charset="0"/>
              </a:rPr>
              <a:t>Προμήθειες – συμβάσεις - Διαχειρίσεις</a:t>
            </a:r>
          </a:p>
          <a:p>
            <a:pPr lvl="1">
              <a:buFont typeface="Wingdings" pitchFamily="2" charset="2"/>
              <a:buChar char="§"/>
            </a:pPr>
            <a:r>
              <a:rPr lang="el-GR" sz="1800" dirty="0" smtClean="0">
                <a:latin typeface="Calibri" pitchFamily="34" charset="0"/>
              </a:rPr>
              <a:t>Γραφείο Προσωπικού –Μισθοδοσία</a:t>
            </a:r>
          </a:p>
          <a:p>
            <a:pPr>
              <a:buFont typeface="Wingdings" pitchFamily="2" charset="2"/>
              <a:buChar char="Ø"/>
            </a:pPr>
            <a:r>
              <a:rPr lang="el-GR" sz="2000" b="1" dirty="0" smtClean="0">
                <a:latin typeface="Calibri" pitchFamily="34" charset="0"/>
              </a:rPr>
              <a:t>Νοσοκομειακό υποσύστημα (HIS)</a:t>
            </a:r>
          </a:p>
          <a:p>
            <a:pPr lvl="1">
              <a:buFont typeface="Wingdings" pitchFamily="2" charset="2"/>
              <a:buChar char="§"/>
            </a:pPr>
            <a:r>
              <a:rPr lang="el-GR" sz="1800" dirty="0" smtClean="0">
                <a:latin typeface="Calibri" pitchFamily="34" charset="0"/>
              </a:rPr>
              <a:t>Γραφείο κίνησης - Λογιστήριο ασθενών</a:t>
            </a:r>
          </a:p>
          <a:p>
            <a:pPr lvl="1">
              <a:buFont typeface="Wingdings" pitchFamily="2" charset="2"/>
              <a:buChar char="§"/>
            </a:pPr>
            <a:r>
              <a:rPr lang="el-GR" sz="1800" dirty="0" smtClean="0">
                <a:latin typeface="Calibri" pitchFamily="34" charset="0"/>
              </a:rPr>
              <a:t>Κλινικές - Χειρουργεία</a:t>
            </a:r>
          </a:p>
          <a:p>
            <a:pPr lvl="1">
              <a:buFont typeface="Wingdings" pitchFamily="2" charset="2"/>
              <a:buChar char="§"/>
            </a:pPr>
            <a:r>
              <a:rPr lang="el-GR" sz="1800" dirty="0" smtClean="0">
                <a:latin typeface="Calibri" pitchFamily="34" charset="0"/>
              </a:rPr>
              <a:t>Εξωτερικά ιατρεία - Τμήμα επειγόντων περιστατικών</a:t>
            </a:r>
          </a:p>
          <a:p>
            <a:pPr lvl="0">
              <a:buFont typeface="Wingdings" pitchFamily="2" charset="2"/>
              <a:buChar char="Ø"/>
            </a:pPr>
            <a:r>
              <a:rPr lang="el-GR" sz="2000" b="1" dirty="0" smtClean="0">
                <a:latin typeface="Calibri" pitchFamily="34" charset="0"/>
              </a:rPr>
              <a:t>Εργαστηριακό υποσύστημα (LIS-RIS)</a:t>
            </a:r>
          </a:p>
          <a:p>
            <a:pPr lvl="1">
              <a:buFont typeface="Wingdings" pitchFamily="2" charset="2"/>
              <a:buChar char="§"/>
            </a:pPr>
            <a:r>
              <a:rPr lang="el-GR" sz="1800" dirty="0" smtClean="0">
                <a:latin typeface="Calibri" pitchFamily="34" charset="0"/>
              </a:rPr>
              <a:t>Βιοχημικά, αιματολογικά, παθολογοανατομικά, κυτταρολογικά, ανοσολογικά, ανοσοβιολογικό (LIS)</a:t>
            </a:r>
          </a:p>
          <a:p>
            <a:pPr lvl="1">
              <a:buFont typeface="Wingdings" pitchFamily="2" charset="2"/>
              <a:buChar char="§"/>
            </a:pPr>
            <a:r>
              <a:rPr lang="el-GR" sz="1800" dirty="0" smtClean="0">
                <a:latin typeface="Calibri" pitchFamily="34" charset="0"/>
              </a:rPr>
              <a:t>Ακτινοδιαγνωστικό, Αξονικός και Μαγνητικός Τομογράφος, Πυρηνικής Ιατρικής, Καρδιολογικό, Χειρουργείο, Γυναικολογικό (RIS-PACS)</a:t>
            </a:r>
          </a:p>
          <a:p>
            <a:pPr>
              <a:buFont typeface="Wingdings" pitchFamily="2" charset="2"/>
              <a:buChar char="Ø"/>
            </a:pPr>
            <a:r>
              <a:rPr lang="el-GR" sz="2000" b="1" dirty="0" smtClean="0">
                <a:latin typeface="Calibri" pitchFamily="34" charset="0"/>
              </a:rPr>
              <a:t>Διοικητική Πληροφόρηση (</a:t>
            </a:r>
            <a:r>
              <a:rPr lang="en-US" sz="2000" b="1" dirty="0" smtClean="0">
                <a:latin typeface="Calibri" pitchFamily="34" charset="0"/>
              </a:rPr>
              <a:t>MIS)</a:t>
            </a:r>
            <a:endParaRPr lang="el-GR" sz="2000" b="1" dirty="0" smtClean="0">
              <a:latin typeface="Calibri" pitchFamily="34" charset="0"/>
            </a:endParaRPr>
          </a:p>
          <a:p>
            <a:pPr lvl="0">
              <a:buNone/>
            </a:pPr>
            <a:endParaRPr lang="el-GR" sz="2000" b="1" dirty="0" smtClean="0">
              <a:latin typeface="Calibri" pitchFamily="34" charset="0"/>
            </a:endParaRPr>
          </a:p>
          <a:p>
            <a:pPr>
              <a:buNone/>
            </a:pPr>
            <a:endParaRPr lang="el-GR" sz="2000" b="1" dirty="0" smtClean="0">
              <a:latin typeface="Calibri" pitchFamily="34" charset="0"/>
            </a:endParaRPr>
          </a:p>
          <a:p>
            <a:pPr>
              <a:buNone/>
            </a:pPr>
            <a:r>
              <a:rPr lang="el-GR" sz="2200" dirty="0" smtClean="0">
                <a:latin typeface="Calibri" pitchFamily="34" charset="0"/>
              </a:rPr>
              <a:t> </a:t>
            </a:r>
          </a:p>
          <a:p>
            <a:pPr lvl="1">
              <a:buNone/>
            </a:pPr>
            <a:endParaRPr lang="el-GR" sz="1800" dirty="0" smtClean="0">
              <a:latin typeface="Calibri" pitchFamily="34" charset="0"/>
            </a:endParaRPr>
          </a:p>
          <a:p>
            <a:pPr lvl="1">
              <a:buNone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b="1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324000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324000" indent="-457200" eaLnBrk="1" fontAlgn="auto" hangingPunct="1">
              <a:lnSpc>
                <a:spcPct val="17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457200" indent="-457200" eaLnBrk="1" fontAlgn="auto" hangingPunct="1">
              <a:lnSpc>
                <a:spcPct val="17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381000" y="762000"/>
            <a:ext cx="8458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just"/>
            <a:endParaRPr lang="el-GR" sz="1600" b="1" dirty="0" smtClean="0">
              <a:latin typeface="Calibri" pitchFamily="34" charset="0"/>
            </a:endParaRPr>
          </a:p>
          <a:p>
            <a:pPr algn="just"/>
            <a:endParaRPr lang="el-GR" dirty="0" smtClean="0">
              <a:latin typeface="Calibri" pitchFamily="34" charset="0"/>
            </a:endParaRPr>
          </a:p>
          <a:p>
            <a:pPr lvl="0"/>
            <a:r>
              <a:rPr lang="el-GR" dirty="0" smtClean="0"/>
              <a:t> </a:t>
            </a:r>
          </a:p>
          <a:p>
            <a:pPr algn="just"/>
            <a:endParaRPr lang="el-GR" dirty="0" smtClean="0">
              <a:latin typeface="Calibri" pitchFamily="34" charset="0"/>
            </a:endParaRPr>
          </a:p>
          <a:p>
            <a:pPr algn="just"/>
            <a:endParaRPr lang="el-GR" dirty="0" smtClean="0">
              <a:latin typeface="Calibri" pitchFamily="34" charset="0"/>
            </a:endParaRPr>
          </a:p>
          <a:p>
            <a:r>
              <a:rPr lang="el-GR" dirty="0" smtClean="0"/>
              <a:t> 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 flipH="1">
            <a:off x="2661537" y="342900"/>
            <a:ext cx="457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</a:tabLst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Διαλειτουργικότητα 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80920" cy="4953000"/>
          </a:xfrm>
        </p:spPr>
        <p:txBody>
          <a:bodyPr rtlCol="0">
            <a:noAutofit/>
          </a:bodyPr>
          <a:lstStyle/>
          <a:p>
            <a:pPr lvl="0"/>
            <a:endParaRPr lang="el-GR" sz="2200" b="1" dirty="0" smtClean="0">
              <a:latin typeface="Calibri" pitchFamily="34" charset="0"/>
            </a:endParaRPr>
          </a:p>
          <a:p>
            <a:pPr lvl="0" algn="just"/>
            <a:r>
              <a:rPr lang="el-GR" sz="2200" b="1" dirty="0" smtClean="0">
                <a:latin typeface="Calibri" pitchFamily="34" charset="0"/>
              </a:rPr>
              <a:t>Οριζόντια διαλειτουργικότητα</a:t>
            </a:r>
            <a:r>
              <a:rPr lang="el-GR" sz="2200" dirty="0" smtClean="0">
                <a:latin typeface="Calibri" pitchFamily="34" charset="0"/>
              </a:rPr>
              <a:t> (μεταξύ των υποσυστημάτων)</a:t>
            </a:r>
          </a:p>
          <a:p>
            <a:pPr lvl="0">
              <a:buNone/>
            </a:pPr>
            <a:endParaRPr lang="el-GR" sz="2200" dirty="0" smtClean="0">
              <a:latin typeface="Calibri" pitchFamily="34" charset="0"/>
            </a:endParaRPr>
          </a:p>
          <a:p>
            <a:pPr lvl="0" algn="just"/>
            <a:r>
              <a:rPr lang="el-GR" sz="2200" b="1" dirty="0" smtClean="0">
                <a:latin typeface="Calibri" pitchFamily="34" charset="0"/>
              </a:rPr>
              <a:t>Κάθετη διαλειτουργικότητα</a:t>
            </a:r>
            <a:r>
              <a:rPr lang="el-GR" sz="2200" dirty="0" smtClean="0">
                <a:latin typeface="Calibri" pitchFamily="34" charset="0"/>
              </a:rPr>
              <a:t> (μεταξύ των υποσυστημάτων με τα υφιστάμενα συστήματα του Φορέα μέσω διεθνών προτύπων όπως HL7)</a:t>
            </a:r>
          </a:p>
          <a:p>
            <a:pPr lvl="0"/>
            <a:endParaRPr lang="el-GR" sz="2200" dirty="0" smtClean="0">
              <a:latin typeface="Calibri" pitchFamily="34" charset="0"/>
            </a:endParaRPr>
          </a:p>
          <a:p>
            <a:pPr lvl="0" algn="just"/>
            <a:r>
              <a:rPr lang="el-GR" sz="2200" b="1" dirty="0" smtClean="0">
                <a:latin typeface="Calibri" pitchFamily="34" charset="0"/>
              </a:rPr>
              <a:t>Εξωτερική διαλειτουργικότητα</a:t>
            </a:r>
            <a:r>
              <a:rPr lang="el-GR" sz="2200" dirty="0" smtClean="0">
                <a:latin typeface="Calibri" pitchFamily="34" charset="0"/>
              </a:rPr>
              <a:t>, μεταξύ των υποσυστημάτων με εξωτερικά συστήματα τρίτων Φορέων (σύστημα ΑΜΚΑ, ΑΤΛΑΣ, Ηλεκτρονικής Συνταγογράφησης, ΕΟΠΥΥ, ΕΚΑΠΤΥ, ΒΙ Υπουργείου Υγείας κλπ)</a:t>
            </a:r>
          </a:p>
          <a:p>
            <a:pPr>
              <a:buNone/>
            </a:pPr>
            <a:r>
              <a:rPr lang="el-GR" sz="2200" dirty="0" smtClean="0">
                <a:latin typeface="Calibri" pitchFamily="34" charset="0"/>
              </a:rPr>
              <a:t> </a:t>
            </a:r>
          </a:p>
          <a:p>
            <a:pPr>
              <a:buNone/>
            </a:pPr>
            <a:r>
              <a:rPr lang="el-GR" sz="2200" dirty="0" smtClean="0">
                <a:latin typeface="Calibri" pitchFamily="34" charset="0"/>
              </a:rPr>
              <a:t> </a:t>
            </a:r>
          </a:p>
          <a:p>
            <a:pPr lvl="0">
              <a:buNone/>
            </a:pPr>
            <a:endParaRPr lang="el-GR" sz="2000" b="1" dirty="0" smtClean="0">
              <a:latin typeface="Calibri" pitchFamily="34" charset="0"/>
            </a:endParaRPr>
          </a:p>
          <a:p>
            <a:pPr>
              <a:buNone/>
            </a:pPr>
            <a:endParaRPr lang="el-GR" sz="2000" b="1" dirty="0" smtClean="0">
              <a:latin typeface="Calibri" pitchFamily="34" charset="0"/>
            </a:endParaRPr>
          </a:p>
          <a:p>
            <a:pPr>
              <a:buNone/>
            </a:pPr>
            <a:r>
              <a:rPr lang="el-GR" sz="2200" dirty="0" smtClean="0">
                <a:latin typeface="Calibri" pitchFamily="34" charset="0"/>
              </a:rPr>
              <a:t> </a:t>
            </a:r>
          </a:p>
          <a:p>
            <a:pPr lvl="1">
              <a:buNone/>
            </a:pPr>
            <a:endParaRPr lang="el-GR" sz="1800" dirty="0" smtClean="0">
              <a:latin typeface="Calibri" pitchFamily="34" charset="0"/>
            </a:endParaRPr>
          </a:p>
          <a:p>
            <a:pPr lvl="1">
              <a:buNone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b="1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324000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324000" indent="-457200" eaLnBrk="1" fontAlgn="auto" hangingPunct="1">
              <a:lnSpc>
                <a:spcPct val="17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457200" indent="-457200" eaLnBrk="1" fontAlgn="auto" hangingPunct="1">
              <a:lnSpc>
                <a:spcPct val="17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381000" y="762000"/>
            <a:ext cx="8458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just"/>
            <a:endParaRPr lang="el-GR" sz="1600" b="1" dirty="0" smtClean="0">
              <a:latin typeface="Calibri" pitchFamily="34" charset="0"/>
            </a:endParaRPr>
          </a:p>
          <a:p>
            <a:pPr algn="just"/>
            <a:endParaRPr lang="el-GR" dirty="0" smtClean="0">
              <a:latin typeface="Calibri" pitchFamily="34" charset="0"/>
            </a:endParaRPr>
          </a:p>
          <a:p>
            <a:pPr lvl="0"/>
            <a:r>
              <a:rPr lang="el-GR" dirty="0" smtClean="0"/>
              <a:t> </a:t>
            </a:r>
          </a:p>
          <a:p>
            <a:pPr algn="just"/>
            <a:endParaRPr lang="el-GR" dirty="0" smtClean="0">
              <a:latin typeface="Calibri" pitchFamily="34" charset="0"/>
            </a:endParaRPr>
          </a:p>
          <a:p>
            <a:pPr algn="just"/>
            <a:endParaRPr lang="el-GR" dirty="0" smtClean="0">
              <a:latin typeface="Calibri" pitchFamily="34" charset="0"/>
            </a:endParaRPr>
          </a:p>
          <a:p>
            <a:r>
              <a:rPr lang="el-GR" dirty="0" smtClean="0"/>
              <a:t> 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 flipH="1">
            <a:off x="2661537" y="342900"/>
            <a:ext cx="457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</a:tabLst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alibri" pitchFamily="34" charset="0"/>
              </a:rPr>
              <a:t>Y</a:t>
            </a:r>
            <a:r>
              <a:rPr lang="el-GR" sz="2800" dirty="0" err="1" smtClean="0">
                <a:latin typeface="Calibri" pitchFamily="34" charset="0"/>
              </a:rPr>
              <a:t>λοποίηση</a:t>
            </a:r>
            <a:r>
              <a:rPr lang="el-GR" sz="2800" dirty="0" smtClean="0">
                <a:latin typeface="Calibri" pitchFamily="34" charset="0"/>
              </a:rPr>
              <a:t> του έργου 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80920" cy="4953000"/>
          </a:xfrm>
        </p:spPr>
        <p:txBody>
          <a:bodyPr rtlCol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l-GR" sz="2000" b="1" dirty="0" smtClean="0">
                <a:latin typeface="Calibri" pitchFamily="34" charset="0"/>
              </a:rPr>
              <a:t>Υλοποίηση του Σταδίου 1 του έργου </a:t>
            </a:r>
            <a:r>
              <a:rPr lang="el-GR" sz="2000" dirty="0" smtClean="0">
                <a:latin typeface="Calibri" pitchFamily="34" charset="0"/>
              </a:rPr>
              <a:t>μέσω της Συμφωνίας Πλαίσιο για 3</a:t>
            </a:r>
          </a:p>
          <a:p>
            <a:pPr>
              <a:spcBef>
                <a:spcPts val="0"/>
              </a:spcBef>
              <a:buNone/>
            </a:pPr>
            <a:r>
              <a:rPr lang="el-GR" sz="2000" dirty="0" smtClean="0">
                <a:latin typeface="Calibri" pitchFamily="34" charset="0"/>
              </a:rPr>
              <a:t> εκτελεστικές συμβάσεις που αφορούν </a:t>
            </a:r>
            <a:r>
              <a:rPr lang="el-GR" sz="2000" b="1" dirty="0" smtClean="0">
                <a:latin typeface="Calibri" pitchFamily="34" charset="0"/>
              </a:rPr>
              <a:t>την Ανάπτυξη και Εγκατάσταση του</a:t>
            </a:r>
          </a:p>
          <a:p>
            <a:pPr>
              <a:spcBef>
                <a:spcPts val="0"/>
              </a:spcBef>
              <a:buNone/>
            </a:pPr>
            <a:r>
              <a:rPr lang="el-GR" sz="2000" b="1" dirty="0" smtClean="0">
                <a:latin typeface="Calibri" pitchFamily="34" charset="0"/>
              </a:rPr>
              <a:t> Συστήματος </a:t>
            </a:r>
            <a:r>
              <a:rPr lang="el-GR" sz="2000" dirty="0" smtClean="0">
                <a:latin typeface="Calibri" pitchFamily="34" charset="0"/>
              </a:rPr>
              <a:t>και την</a:t>
            </a:r>
            <a:r>
              <a:rPr lang="el-GR" sz="2000" b="1" dirty="0" smtClean="0">
                <a:latin typeface="Calibri" pitchFamily="34" charset="0"/>
              </a:rPr>
              <a:t> ένταξη σε παραγωγική λειτουργία </a:t>
            </a:r>
            <a:r>
              <a:rPr lang="el-GR" sz="2000" dirty="0" smtClean="0">
                <a:latin typeface="Calibri" pitchFamily="34" charset="0"/>
              </a:rPr>
              <a:t>2 νοσοκομείων</a:t>
            </a:r>
            <a:r>
              <a:rPr lang="el-GR" sz="2000" b="1" dirty="0" smtClean="0">
                <a:latin typeface="Calibri" pitchFamily="34" charset="0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el-GR" sz="2000" b="1" dirty="0" smtClean="0">
                <a:latin typeface="Calibri" pitchFamily="34" charset="0"/>
              </a:rPr>
              <a:t> δυναμικότητας 1530 κλινών :</a:t>
            </a:r>
          </a:p>
          <a:p>
            <a:pPr>
              <a:spcBef>
                <a:spcPts val="0"/>
              </a:spcBef>
              <a:buNone/>
            </a:pPr>
            <a:endParaRPr lang="el-GR" sz="2000" dirty="0" smtClean="0">
              <a:latin typeface="Calibri" pitchFamily="34" charset="0"/>
            </a:endParaRPr>
          </a:p>
          <a:p>
            <a:pPr lvl="0" algn="just"/>
            <a:r>
              <a:rPr lang="el-GR" sz="1800" b="1" dirty="0" smtClean="0">
                <a:latin typeface="Calibri" pitchFamily="34" charset="0"/>
              </a:rPr>
              <a:t>1</a:t>
            </a:r>
            <a:r>
              <a:rPr lang="el-GR" sz="1800" b="1" baseline="30000" dirty="0" smtClean="0">
                <a:latin typeface="Calibri" pitchFamily="34" charset="0"/>
              </a:rPr>
              <a:t>η</a:t>
            </a:r>
            <a:r>
              <a:rPr lang="el-GR" sz="1800" b="1" dirty="0" smtClean="0">
                <a:latin typeface="Calibri" pitchFamily="34" charset="0"/>
              </a:rPr>
              <a:t> εκτελεστική σύμβαση : </a:t>
            </a:r>
            <a:r>
              <a:rPr lang="el-GR" sz="1800" dirty="0" smtClean="0">
                <a:latin typeface="Calibri" pitchFamily="34" charset="0"/>
              </a:rPr>
              <a:t>υποέργο «</a:t>
            </a:r>
            <a:r>
              <a:rPr lang="el-GR" sz="1800" b="1" dirty="0" smtClean="0">
                <a:latin typeface="Calibri" pitchFamily="34" charset="0"/>
              </a:rPr>
              <a:t>Ανάπτυξη και Εγκατάσταση</a:t>
            </a:r>
            <a:r>
              <a:rPr lang="el-GR" sz="1800" dirty="0" smtClean="0">
                <a:latin typeface="Calibri" pitchFamily="34" charset="0"/>
              </a:rPr>
              <a:t> Ε.Π.Σ. για την Υποστήριξη των Επιχειρησιακών Λειτουργιών Μονάδων Υγείας ΕΣΥ»</a:t>
            </a:r>
          </a:p>
          <a:p>
            <a:pPr lvl="0" algn="just"/>
            <a:endParaRPr lang="el-GR" sz="1800" dirty="0" smtClean="0">
              <a:latin typeface="Calibri" pitchFamily="34" charset="0"/>
            </a:endParaRPr>
          </a:p>
          <a:p>
            <a:pPr lvl="0" algn="just"/>
            <a:r>
              <a:rPr lang="el-GR" sz="1800" b="1" dirty="0" smtClean="0">
                <a:latin typeface="Calibri" pitchFamily="34" charset="0"/>
              </a:rPr>
              <a:t>2</a:t>
            </a:r>
            <a:r>
              <a:rPr lang="el-GR" sz="1800" b="1" baseline="30000" dirty="0" smtClean="0">
                <a:latin typeface="Calibri" pitchFamily="34" charset="0"/>
              </a:rPr>
              <a:t>η</a:t>
            </a:r>
            <a:r>
              <a:rPr lang="el-GR" sz="1800" b="1" dirty="0" smtClean="0">
                <a:latin typeface="Calibri" pitchFamily="34" charset="0"/>
              </a:rPr>
              <a:t> εκτελεστική σύμβαση :</a:t>
            </a:r>
            <a:r>
              <a:rPr lang="el-GR" sz="1800" dirty="0" smtClean="0">
                <a:latin typeface="Calibri" pitchFamily="34" charset="0"/>
              </a:rPr>
              <a:t> υποέργο «</a:t>
            </a:r>
            <a:r>
              <a:rPr lang="el-GR" sz="1800" b="1" dirty="0" smtClean="0">
                <a:latin typeface="Calibri" pitchFamily="34" charset="0"/>
              </a:rPr>
              <a:t>Παροχή Υπηρεσιών </a:t>
            </a:r>
            <a:r>
              <a:rPr lang="el-GR" sz="1800" dirty="0" smtClean="0">
                <a:latin typeface="Calibri" pitchFamily="34" charset="0"/>
              </a:rPr>
              <a:t>Εγκατάστασης, Θέσης σε Λειτουργία και Εξάπλωσης του Ε.Π.Σ.  για την Υποστήριξη των Επιχειρησιακών Λειτουργιών Μονάδων Υγείας ΕΣΥ στο</a:t>
            </a:r>
            <a:r>
              <a:rPr lang="el-GR" sz="1800" b="1" dirty="0" smtClean="0">
                <a:latin typeface="Calibri" pitchFamily="34" charset="0"/>
              </a:rPr>
              <a:t> ΓΝ ΑΘΗΝΩΝ «ΕΥΑΓΓΕΛΙΣΜΟΣ</a:t>
            </a:r>
            <a:r>
              <a:rPr lang="el-GR" sz="1800" dirty="0" smtClean="0">
                <a:latin typeface="Calibri" pitchFamily="34" charset="0"/>
              </a:rPr>
              <a:t>»»</a:t>
            </a:r>
          </a:p>
          <a:p>
            <a:pPr lvl="0" algn="just"/>
            <a:endParaRPr lang="el-GR" sz="1800" dirty="0" smtClean="0">
              <a:latin typeface="Calibri" pitchFamily="34" charset="0"/>
            </a:endParaRPr>
          </a:p>
          <a:p>
            <a:pPr lvl="0" algn="just"/>
            <a:r>
              <a:rPr lang="el-GR" sz="1800" b="1" dirty="0" smtClean="0">
                <a:latin typeface="Calibri" pitchFamily="34" charset="0"/>
              </a:rPr>
              <a:t>3</a:t>
            </a:r>
            <a:r>
              <a:rPr lang="el-GR" sz="1800" b="1" baseline="30000" dirty="0" smtClean="0">
                <a:latin typeface="Calibri" pitchFamily="34" charset="0"/>
              </a:rPr>
              <a:t>η</a:t>
            </a:r>
            <a:r>
              <a:rPr lang="el-GR" sz="1800" b="1" dirty="0" smtClean="0">
                <a:latin typeface="Calibri" pitchFamily="34" charset="0"/>
              </a:rPr>
              <a:t> εκτελεστική σύμβαση : </a:t>
            </a:r>
            <a:r>
              <a:rPr lang="el-GR" sz="1800" dirty="0" smtClean="0">
                <a:latin typeface="Calibri" pitchFamily="34" charset="0"/>
              </a:rPr>
              <a:t>υποέργο  «</a:t>
            </a:r>
            <a:r>
              <a:rPr lang="el-GR" sz="1800" b="1" dirty="0" smtClean="0">
                <a:latin typeface="Calibri" pitchFamily="34" charset="0"/>
              </a:rPr>
              <a:t>Παροχή Υπηρεσιών </a:t>
            </a:r>
            <a:r>
              <a:rPr lang="el-GR" sz="1800" dirty="0" smtClean="0">
                <a:latin typeface="Calibri" pitchFamily="34" charset="0"/>
              </a:rPr>
              <a:t>Εγκατάστασης, Θέσης σε Λειτουργία και Εξάπλωσης του Ε.Π.Σ.  για την Υποστήριξη των Επιχειρησιακών Λειτουργιών Μονάδων Υγείας ΕΣΥ στο </a:t>
            </a:r>
            <a:r>
              <a:rPr lang="el-GR" sz="1800" b="1" dirty="0" smtClean="0">
                <a:latin typeface="Calibri" pitchFamily="34" charset="0"/>
              </a:rPr>
              <a:t>ΓΝ ΑΘΗΝΩΝ «ΛΑΪΚΟ</a:t>
            </a:r>
            <a:r>
              <a:rPr lang="el-GR" sz="1800" dirty="0" smtClean="0">
                <a:latin typeface="Calibri" pitchFamily="34" charset="0"/>
              </a:rPr>
              <a:t>»»</a:t>
            </a:r>
          </a:p>
          <a:p>
            <a:pPr lvl="0">
              <a:buNone/>
            </a:pPr>
            <a:endParaRPr lang="el-GR" sz="2000" b="1" dirty="0" smtClean="0">
              <a:latin typeface="Calibri" pitchFamily="34" charset="0"/>
            </a:endParaRPr>
          </a:p>
          <a:p>
            <a:pPr>
              <a:buNone/>
            </a:pPr>
            <a:endParaRPr lang="el-GR" sz="2000" b="1" dirty="0" smtClean="0">
              <a:latin typeface="Calibri" pitchFamily="34" charset="0"/>
            </a:endParaRPr>
          </a:p>
          <a:p>
            <a:pPr>
              <a:buNone/>
            </a:pPr>
            <a:r>
              <a:rPr lang="el-GR" sz="2200" dirty="0" smtClean="0">
                <a:latin typeface="Calibri" pitchFamily="34" charset="0"/>
              </a:rPr>
              <a:t> </a:t>
            </a:r>
          </a:p>
          <a:p>
            <a:pPr lvl="1">
              <a:buNone/>
            </a:pPr>
            <a:endParaRPr lang="el-GR" sz="1800" dirty="0" smtClean="0">
              <a:latin typeface="Calibri" pitchFamily="34" charset="0"/>
            </a:endParaRPr>
          </a:p>
          <a:p>
            <a:pPr lvl="1">
              <a:buNone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b="1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324000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324000" indent="-457200" eaLnBrk="1" fontAlgn="auto" hangingPunct="1">
              <a:lnSpc>
                <a:spcPct val="17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457200" indent="-457200" eaLnBrk="1" fontAlgn="auto" hangingPunct="1">
              <a:lnSpc>
                <a:spcPct val="17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381000" y="762000"/>
            <a:ext cx="8458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just"/>
            <a:endParaRPr lang="el-GR" sz="1600" b="1" dirty="0" smtClean="0">
              <a:latin typeface="Calibri" pitchFamily="34" charset="0"/>
            </a:endParaRPr>
          </a:p>
          <a:p>
            <a:pPr algn="just"/>
            <a:endParaRPr lang="el-GR" dirty="0" smtClean="0">
              <a:latin typeface="Calibri" pitchFamily="34" charset="0"/>
            </a:endParaRPr>
          </a:p>
          <a:p>
            <a:pPr lvl="0"/>
            <a:r>
              <a:rPr lang="el-GR" dirty="0" smtClean="0"/>
              <a:t> </a:t>
            </a:r>
          </a:p>
          <a:p>
            <a:pPr algn="just"/>
            <a:endParaRPr lang="el-GR" dirty="0" smtClean="0">
              <a:latin typeface="Calibri" pitchFamily="34" charset="0"/>
            </a:endParaRPr>
          </a:p>
          <a:p>
            <a:pPr algn="just"/>
            <a:endParaRPr lang="el-GR" dirty="0" smtClean="0">
              <a:latin typeface="Calibri" pitchFamily="34" charset="0"/>
            </a:endParaRPr>
          </a:p>
          <a:p>
            <a:r>
              <a:rPr lang="el-GR" dirty="0" smtClean="0"/>
              <a:t> 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 flipH="1">
            <a:off x="2661537" y="342900"/>
            <a:ext cx="457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</a:tabLst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Φάσεις Έργου Σταδίου 1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80920" cy="4953000"/>
          </a:xfrm>
        </p:spPr>
        <p:txBody>
          <a:bodyPr rtlCol="0">
            <a:noAutofit/>
          </a:bodyPr>
          <a:lstStyle/>
          <a:p>
            <a:pPr marL="566737" lvl="0" indent="-457200">
              <a:buFont typeface="+mj-lt"/>
              <a:buAutoNum type="arabicPeriod"/>
            </a:pPr>
            <a:endParaRPr lang="el-GR" sz="2200" b="1" dirty="0" smtClean="0">
              <a:latin typeface="Calibri" pitchFamily="34" charset="0"/>
            </a:endParaRPr>
          </a:p>
          <a:p>
            <a:pPr marL="566737" lvl="0" indent="-457200">
              <a:buClrTx/>
              <a:buSzPct val="80000"/>
              <a:buFont typeface="+mj-lt"/>
              <a:buAutoNum type="arabicPeriod"/>
            </a:pPr>
            <a:r>
              <a:rPr lang="el-GR" sz="2000" dirty="0" smtClean="0">
                <a:latin typeface="Calibri" pitchFamily="34" charset="0"/>
              </a:rPr>
              <a:t>Εκπόνηση </a:t>
            </a:r>
            <a:r>
              <a:rPr lang="el-GR" sz="2000" b="1" dirty="0" smtClean="0">
                <a:latin typeface="Calibri" pitchFamily="34" charset="0"/>
              </a:rPr>
              <a:t>Μελέτης Εφαρμογής </a:t>
            </a:r>
            <a:r>
              <a:rPr lang="el-GR" sz="2000" dirty="0" smtClean="0">
                <a:latin typeface="Calibri" pitchFamily="34" charset="0"/>
              </a:rPr>
              <a:t>και Εξειδίκευσης των τεχνικών προδιαγραφών του πληροφοριακού συστήματος</a:t>
            </a:r>
          </a:p>
          <a:p>
            <a:pPr marL="566737" lvl="0" indent="-457200">
              <a:buClrTx/>
              <a:buSzPct val="80000"/>
              <a:buFont typeface="+mj-lt"/>
              <a:buAutoNum type="arabicPeriod"/>
            </a:pPr>
            <a:r>
              <a:rPr lang="el-GR" sz="2000" dirty="0" smtClean="0">
                <a:latin typeface="Calibri" pitchFamily="34" charset="0"/>
              </a:rPr>
              <a:t>Προμήθεια, </a:t>
            </a:r>
            <a:r>
              <a:rPr lang="el-GR" sz="2000" b="1" dirty="0" smtClean="0">
                <a:latin typeface="Calibri" pitchFamily="34" charset="0"/>
              </a:rPr>
              <a:t>εγκατάσταση και θέση σε λειτουργία </a:t>
            </a:r>
            <a:r>
              <a:rPr lang="el-GR" sz="2000" dirty="0" smtClean="0">
                <a:latin typeface="Calibri" pitchFamily="34" charset="0"/>
              </a:rPr>
              <a:t>έτοιμου Λογισμικού και Λογισμικού Middlware</a:t>
            </a:r>
          </a:p>
          <a:p>
            <a:pPr marL="566737" lvl="0" indent="-457200">
              <a:buClrTx/>
              <a:buSzPct val="80000"/>
              <a:buFont typeface="+mj-lt"/>
              <a:buAutoNum type="arabicPeriod"/>
            </a:pPr>
            <a:r>
              <a:rPr lang="el-GR" sz="2000" b="1" dirty="0" smtClean="0">
                <a:latin typeface="Calibri" pitchFamily="34" charset="0"/>
              </a:rPr>
              <a:t>Ανάπτυξη</a:t>
            </a:r>
            <a:r>
              <a:rPr lang="el-GR" sz="2000" dirty="0" smtClean="0">
                <a:latin typeface="Calibri" pitchFamily="34" charset="0"/>
              </a:rPr>
              <a:t> και </a:t>
            </a:r>
            <a:r>
              <a:rPr lang="el-GR" sz="2000" b="1" dirty="0" smtClean="0">
                <a:latin typeface="Calibri" pitchFamily="34" charset="0"/>
              </a:rPr>
              <a:t>εγκατάσταση εξειδικευμένου Λογισμικού</a:t>
            </a:r>
          </a:p>
          <a:p>
            <a:pPr marL="566737" lvl="0" indent="-457200">
              <a:buClrTx/>
              <a:buSzPct val="80000"/>
              <a:buFont typeface="+mj-lt"/>
              <a:buAutoNum type="arabicPeriod"/>
            </a:pPr>
            <a:r>
              <a:rPr lang="el-GR" sz="2000" b="1" dirty="0" smtClean="0">
                <a:latin typeface="Calibri" pitchFamily="34" charset="0"/>
              </a:rPr>
              <a:t>Παραμετροποίηση </a:t>
            </a:r>
            <a:r>
              <a:rPr lang="el-GR" sz="2000" dirty="0" smtClean="0">
                <a:latin typeface="Calibri" pitchFamily="34" charset="0"/>
              </a:rPr>
              <a:t>συστημάτων, διενέργεια δοκιμών ασφαλείας, </a:t>
            </a:r>
            <a:r>
              <a:rPr lang="el-GR" sz="2000" b="1" dirty="0" smtClean="0">
                <a:latin typeface="Calibri" pitchFamily="34" charset="0"/>
              </a:rPr>
              <a:t>μετάπτωση</a:t>
            </a:r>
            <a:r>
              <a:rPr lang="el-GR" sz="2000" dirty="0" smtClean="0">
                <a:latin typeface="Calibri" pitchFamily="34" charset="0"/>
              </a:rPr>
              <a:t> υφιστάμενων εφαρμογών και δεδομένων πιλοτικής ΜΥ</a:t>
            </a:r>
          </a:p>
          <a:p>
            <a:pPr marL="566737" lvl="0" indent="-457200">
              <a:buClrTx/>
              <a:buSzPct val="80000"/>
              <a:buFont typeface="+mj-lt"/>
              <a:buAutoNum type="arabicPeriod"/>
            </a:pPr>
            <a:r>
              <a:rPr lang="el-GR" sz="2000" b="1" dirty="0" smtClean="0">
                <a:latin typeface="Calibri" pitchFamily="34" charset="0"/>
              </a:rPr>
              <a:t>Εκπαίδευση </a:t>
            </a:r>
            <a:r>
              <a:rPr lang="el-GR" sz="2000" dirty="0" smtClean="0">
                <a:latin typeface="Calibri" pitchFamily="34" charset="0"/>
              </a:rPr>
              <a:t>χρηστών</a:t>
            </a:r>
          </a:p>
          <a:p>
            <a:pPr marL="566737" lvl="0" indent="-457200">
              <a:buClrTx/>
              <a:buSzPct val="80000"/>
              <a:buFont typeface="+mj-lt"/>
              <a:buAutoNum type="arabicPeriod"/>
            </a:pPr>
            <a:r>
              <a:rPr lang="el-GR" sz="2000" b="1" dirty="0" smtClean="0">
                <a:latin typeface="Calibri" pitchFamily="34" charset="0"/>
              </a:rPr>
              <a:t>Υποστήριξη</a:t>
            </a:r>
            <a:r>
              <a:rPr lang="el-GR" sz="2000" dirty="0" smtClean="0">
                <a:latin typeface="Calibri" pitchFamily="34" charset="0"/>
              </a:rPr>
              <a:t> έναρξης </a:t>
            </a:r>
            <a:r>
              <a:rPr lang="el-GR" sz="2000" b="1" dirty="0" smtClean="0">
                <a:latin typeface="Calibri" pitchFamily="34" charset="0"/>
              </a:rPr>
              <a:t>λειτουργίας </a:t>
            </a:r>
            <a:r>
              <a:rPr lang="el-GR" sz="2000" dirty="0" smtClean="0">
                <a:latin typeface="Calibri" pitchFamily="34" charset="0"/>
              </a:rPr>
              <a:t>Πιλοτικής ΜΥ</a:t>
            </a:r>
          </a:p>
          <a:p>
            <a:pPr marL="566737" lvl="0" indent="-457200">
              <a:buClrTx/>
              <a:buNone/>
            </a:pPr>
            <a:endParaRPr lang="en-US" sz="2000" dirty="0" smtClean="0">
              <a:latin typeface="Calibri" pitchFamily="34" charset="0"/>
            </a:endParaRPr>
          </a:p>
          <a:p>
            <a:pPr marL="566737" lvl="0" indent="-457200">
              <a:buClrTx/>
              <a:buNone/>
            </a:pPr>
            <a:r>
              <a:rPr lang="el-GR" sz="2000" dirty="0" smtClean="0">
                <a:latin typeface="Calibri" pitchFamily="34" charset="0"/>
              </a:rPr>
              <a:t>        Η </a:t>
            </a:r>
            <a:r>
              <a:rPr lang="el-GR" sz="2000" b="1" dirty="0" smtClean="0">
                <a:latin typeface="Calibri" pitchFamily="34" charset="0"/>
              </a:rPr>
              <a:t>διάρκεια</a:t>
            </a:r>
            <a:r>
              <a:rPr lang="el-GR" sz="2000" dirty="0" smtClean="0">
                <a:latin typeface="Calibri" pitchFamily="34" charset="0"/>
              </a:rPr>
              <a:t>  του </a:t>
            </a:r>
            <a:r>
              <a:rPr lang="el-GR" sz="2000" b="1" dirty="0" smtClean="0">
                <a:latin typeface="Calibri" pitchFamily="34" charset="0"/>
              </a:rPr>
              <a:t>Σταδίου 1</a:t>
            </a:r>
            <a:r>
              <a:rPr lang="el-GR" sz="2000" dirty="0" smtClean="0">
                <a:latin typeface="Calibri" pitchFamily="34" charset="0"/>
              </a:rPr>
              <a:t> είναι </a:t>
            </a:r>
            <a:r>
              <a:rPr lang="el-GR" sz="2000" b="1" dirty="0" smtClean="0">
                <a:latin typeface="Calibri" pitchFamily="34" charset="0"/>
              </a:rPr>
              <a:t>12 μήνες </a:t>
            </a:r>
          </a:p>
          <a:p>
            <a:pPr marL="566737" lvl="0" indent="-457200">
              <a:buClrTx/>
              <a:buNone/>
            </a:pPr>
            <a:endParaRPr lang="el-GR" sz="2000" b="1" dirty="0" smtClean="0">
              <a:latin typeface="Calibri" pitchFamily="34" charset="0"/>
            </a:endParaRPr>
          </a:p>
          <a:p>
            <a:pPr marL="566737" indent="-457200">
              <a:buNone/>
            </a:pPr>
            <a:endParaRPr lang="el-GR" sz="2000" b="1" dirty="0" smtClean="0">
              <a:latin typeface="Calibri" pitchFamily="34" charset="0"/>
            </a:endParaRPr>
          </a:p>
          <a:p>
            <a:pPr marL="566737" indent="-457200">
              <a:buNone/>
            </a:pPr>
            <a:r>
              <a:rPr lang="el-GR" sz="2200" dirty="0" smtClean="0">
                <a:latin typeface="Calibri" pitchFamily="34" charset="0"/>
              </a:rPr>
              <a:t> </a:t>
            </a:r>
          </a:p>
          <a:p>
            <a:pPr marL="735013" lvl="1" indent="-342900">
              <a:buFont typeface="+mj-lt"/>
              <a:buAutoNum type="arabicPeriod"/>
            </a:pPr>
            <a:endParaRPr lang="el-GR" sz="1800" dirty="0" smtClean="0">
              <a:latin typeface="Calibri" pitchFamily="34" charset="0"/>
            </a:endParaRPr>
          </a:p>
          <a:p>
            <a:pPr marL="735013" lvl="1" indent="-342900">
              <a:buFont typeface="+mj-lt"/>
              <a:buAutoNum type="arabicPeriod"/>
            </a:pPr>
            <a:endParaRPr lang="el-GR" sz="1800" dirty="0" smtClean="0">
              <a:latin typeface="Calibri" pitchFamily="34" charset="0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l-GR" sz="1800" b="1" dirty="0" smtClean="0">
              <a:latin typeface="Calibri" pitchFamily="34" charset="0"/>
            </a:endParaRPr>
          </a:p>
          <a:p>
            <a:pPr marL="342900" lvl="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342900" lvl="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342900" lvl="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342900" lvl="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342900" lvl="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342900" lvl="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457200" indent="-457200" eaLnBrk="1" fontAlgn="auto" hangingPunct="1">
              <a:lnSpc>
                <a:spcPct val="170000"/>
              </a:lnSpc>
              <a:spcAft>
                <a:spcPts val="0"/>
              </a:spcAft>
              <a:buFont typeface="+mj-lt"/>
              <a:buAutoNum type="arabicPeriod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457200" indent="-457200" eaLnBrk="1" fontAlgn="auto" hangingPunct="1">
              <a:lnSpc>
                <a:spcPct val="170000"/>
              </a:lnSpc>
              <a:spcAft>
                <a:spcPts val="0"/>
              </a:spcAft>
              <a:buFont typeface="+mj-lt"/>
              <a:buAutoNum type="arabicPeriod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324000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+mj-lt"/>
              <a:buAutoNum type="arabicPeriod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324000" indent="-457200" eaLnBrk="1" fontAlgn="auto" hangingPunct="1">
              <a:lnSpc>
                <a:spcPct val="170000"/>
              </a:lnSpc>
              <a:spcAft>
                <a:spcPts val="0"/>
              </a:spcAft>
              <a:buFont typeface="+mj-lt"/>
              <a:buAutoNum type="arabicPeriod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457200" indent="-457200" eaLnBrk="1" fontAlgn="auto" hangingPunct="1">
              <a:lnSpc>
                <a:spcPct val="170000"/>
              </a:lnSpc>
              <a:spcAft>
                <a:spcPts val="0"/>
              </a:spcAft>
              <a:buFont typeface="+mj-lt"/>
              <a:buAutoNum type="arabicPeriod"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 flipH="1">
            <a:off x="2661537" y="342900"/>
            <a:ext cx="457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</a:tabLst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Δράσεις στην πορεία υλοποίησης του έργου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80920" cy="5105400"/>
          </a:xfrm>
        </p:spPr>
        <p:txBody>
          <a:bodyPr rtlCol="0">
            <a:noAutofit/>
          </a:bodyPr>
          <a:lstStyle/>
          <a:p>
            <a:pPr lvl="0" algn="just"/>
            <a:r>
              <a:rPr lang="el-GR" sz="2000" b="1" dirty="0" smtClean="0">
                <a:latin typeface="Calibri" pitchFamily="34" charset="0"/>
              </a:rPr>
              <a:t>σύσταση Ομάδων Εργασίας </a:t>
            </a:r>
            <a:r>
              <a:rPr lang="el-GR" sz="2000" dirty="0" smtClean="0">
                <a:latin typeface="Calibri" pitchFamily="34" charset="0"/>
              </a:rPr>
              <a:t>στην Αναθέτουσα Αρχή και στις ΜΥ για την υποστήριξη των απαιτήσεων του έργου</a:t>
            </a:r>
          </a:p>
          <a:p>
            <a:pPr lvl="0" algn="just"/>
            <a:r>
              <a:rPr lang="el-GR" sz="2000" b="1" dirty="0" smtClean="0">
                <a:latin typeface="Calibri" pitchFamily="34" charset="0"/>
              </a:rPr>
              <a:t>συναντήσεις εργασίας</a:t>
            </a:r>
            <a:r>
              <a:rPr lang="el-GR" sz="2000" dirty="0" smtClean="0">
                <a:latin typeface="Calibri" pitchFamily="34" charset="0"/>
              </a:rPr>
              <a:t> με τις ομάδες εργασίας των Μονάδων Υγείας, της Αναθέτουσας Αρχής και του Αναδόχου</a:t>
            </a:r>
          </a:p>
          <a:p>
            <a:pPr lvl="0" algn="just"/>
            <a:r>
              <a:rPr lang="el-GR" sz="2000" b="1" dirty="0" smtClean="0">
                <a:latin typeface="Calibri" pitchFamily="34" charset="0"/>
              </a:rPr>
              <a:t>ανάπτυξη και προσαρμογή του λογισμικού εφαρμογών </a:t>
            </a:r>
            <a:r>
              <a:rPr lang="el-GR" sz="2000" dirty="0" smtClean="0">
                <a:latin typeface="Calibri" pitchFamily="34" charset="0"/>
              </a:rPr>
              <a:t>από τον Ανάδοχο</a:t>
            </a:r>
            <a:r>
              <a:rPr lang="el-GR" sz="2000" b="1" dirty="0" smtClean="0">
                <a:latin typeface="Calibri" pitchFamily="34" charset="0"/>
              </a:rPr>
              <a:t> </a:t>
            </a:r>
            <a:r>
              <a:rPr lang="el-GR" sz="2000" dirty="0" smtClean="0">
                <a:latin typeface="Calibri" pitchFamily="34" charset="0"/>
              </a:rPr>
              <a:t>βάσει των παρατηρήσεων και των απαιτήσεων των υπευθύνων χρηστών των ομάδων εργασίας</a:t>
            </a:r>
          </a:p>
          <a:p>
            <a:pPr lvl="0" algn="just"/>
            <a:r>
              <a:rPr lang="el-GR" sz="2000" b="1" dirty="0" smtClean="0">
                <a:latin typeface="Calibri" pitchFamily="34" charset="0"/>
              </a:rPr>
              <a:t>εργασίες παραμετροποίησης και προσαρμογής του λογισμικού εφαρμογών </a:t>
            </a:r>
            <a:r>
              <a:rPr lang="el-GR" sz="2000" dirty="0" smtClean="0">
                <a:latin typeface="Calibri" pitchFamily="34" charset="0"/>
              </a:rPr>
              <a:t>από τον Ανάδοχο</a:t>
            </a:r>
          </a:p>
          <a:p>
            <a:pPr lvl="0" algn="just"/>
            <a:r>
              <a:rPr lang="el-GR" sz="2000" b="1" dirty="0" smtClean="0">
                <a:latin typeface="Calibri" pitchFamily="34" charset="0"/>
              </a:rPr>
              <a:t>εργασίες μετάπτωσης δεδομένων των ΜΥ </a:t>
            </a:r>
            <a:endParaRPr lang="el-GR" sz="2000" dirty="0" smtClean="0">
              <a:latin typeface="Calibri" pitchFamily="34" charset="0"/>
            </a:endParaRPr>
          </a:p>
          <a:p>
            <a:pPr lvl="0" algn="just"/>
            <a:r>
              <a:rPr lang="el-GR" sz="2000" b="1" dirty="0" smtClean="0">
                <a:latin typeface="Calibri" pitchFamily="34" charset="0"/>
              </a:rPr>
              <a:t>παρουσιάσεις/ επιδείξεις των υποσυστημάτων </a:t>
            </a:r>
            <a:r>
              <a:rPr lang="el-GR" sz="2000" dirty="0" smtClean="0">
                <a:latin typeface="Calibri" pitchFamily="34" charset="0"/>
              </a:rPr>
              <a:t>από τον Ανάδοχο</a:t>
            </a:r>
          </a:p>
          <a:p>
            <a:pPr lvl="0" algn="just"/>
            <a:r>
              <a:rPr lang="el-GR" sz="2000" b="1" dirty="0" smtClean="0">
                <a:latin typeface="Calibri" pitchFamily="34" charset="0"/>
              </a:rPr>
              <a:t>εκτέλεση δοκιμών και σεναρίων ελέγχου </a:t>
            </a:r>
            <a:r>
              <a:rPr lang="el-GR" sz="2000" dirty="0" smtClean="0">
                <a:latin typeface="Calibri" pitchFamily="34" charset="0"/>
              </a:rPr>
              <a:t>επί της λειτουργικότητας των υποσυστημάτων</a:t>
            </a:r>
          </a:p>
          <a:p>
            <a:pPr lvl="0" algn="just"/>
            <a:r>
              <a:rPr lang="el-GR" sz="20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εκπαίδευση  χρηστών</a:t>
            </a:r>
          </a:p>
          <a:p>
            <a:pPr lvl="0" algn="just"/>
            <a:r>
              <a:rPr lang="el-GR" sz="20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υποστήριξη Λειτουργίας στην Πιλοτική Μ Υ (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on-the-job-training)</a:t>
            </a:r>
            <a:endParaRPr lang="el-GR" sz="2000" b="1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 lvl="0" algn="just">
              <a:buNone/>
            </a:pPr>
            <a:endParaRPr lang="el-GR" sz="2000" dirty="0" smtClean="0">
              <a:latin typeface="Calibri" pitchFamily="34" charset="0"/>
            </a:endParaRPr>
          </a:p>
          <a:p>
            <a:pPr>
              <a:buNone/>
            </a:pPr>
            <a:r>
              <a:rPr lang="el-GR" sz="2000" dirty="0" smtClean="0">
                <a:latin typeface="Calibri" pitchFamily="34" charset="0"/>
              </a:rPr>
              <a:t> </a:t>
            </a:r>
          </a:p>
          <a:p>
            <a:pPr>
              <a:buNone/>
            </a:pPr>
            <a:r>
              <a:rPr lang="el-GR" sz="2000" dirty="0" smtClean="0"/>
              <a:t> </a:t>
            </a:r>
          </a:p>
          <a:p>
            <a:pPr>
              <a:buNone/>
            </a:pPr>
            <a:endParaRPr lang="el-GR" sz="2000" b="1" dirty="0" smtClean="0">
              <a:latin typeface="Calibri" pitchFamily="34" charset="0"/>
            </a:endParaRPr>
          </a:p>
          <a:p>
            <a:pPr>
              <a:buNone/>
            </a:pPr>
            <a:r>
              <a:rPr lang="el-GR" sz="2200" dirty="0" smtClean="0">
                <a:latin typeface="Calibri" pitchFamily="34" charset="0"/>
              </a:rPr>
              <a:t> </a:t>
            </a:r>
          </a:p>
          <a:p>
            <a:pPr lvl="1">
              <a:buNone/>
            </a:pPr>
            <a:endParaRPr lang="el-GR" sz="1800" dirty="0" smtClean="0">
              <a:latin typeface="Calibri" pitchFamily="34" charset="0"/>
            </a:endParaRPr>
          </a:p>
          <a:p>
            <a:pPr lvl="1">
              <a:buNone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b="1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324000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324000" indent="-457200" eaLnBrk="1" fontAlgn="auto" hangingPunct="1">
              <a:lnSpc>
                <a:spcPct val="17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457200" indent="-457200" eaLnBrk="1" fontAlgn="auto" hangingPunct="1">
              <a:lnSpc>
                <a:spcPct val="17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381000" y="762000"/>
            <a:ext cx="8458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just"/>
            <a:endParaRPr lang="el-GR" sz="1600" b="1" dirty="0" smtClean="0">
              <a:latin typeface="Calibri" pitchFamily="34" charset="0"/>
            </a:endParaRPr>
          </a:p>
          <a:p>
            <a:pPr algn="just"/>
            <a:endParaRPr lang="el-GR" dirty="0" smtClean="0">
              <a:latin typeface="Calibri" pitchFamily="34" charset="0"/>
            </a:endParaRPr>
          </a:p>
          <a:p>
            <a:pPr lvl="0"/>
            <a:r>
              <a:rPr lang="el-GR" dirty="0" smtClean="0"/>
              <a:t> </a:t>
            </a:r>
          </a:p>
          <a:p>
            <a:pPr algn="just"/>
            <a:endParaRPr lang="el-GR" dirty="0" smtClean="0">
              <a:latin typeface="Calibri" pitchFamily="34" charset="0"/>
            </a:endParaRPr>
          </a:p>
          <a:p>
            <a:pPr algn="just"/>
            <a:endParaRPr lang="el-GR" dirty="0" smtClean="0">
              <a:latin typeface="Calibri" pitchFamily="34" charset="0"/>
            </a:endParaRPr>
          </a:p>
          <a:p>
            <a:r>
              <a:rPr lang="el-GR" dirty="0" smtClean="0"/>
              <a:t> 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 flipH="1">
            <a:off x="2661537" y="342900"/>
            <a:ext cx="457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</a:tabLst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Στάδιο 2 του Έργου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80920" cy="4953000"/>
          </a:xfrm>
        </p:spPr>
        <p:txBody>
          <a:bodyPr rtlCol="0">
            <a:noAutofit/>
          </a:bodyPr>
          <a:lstStyle/>
          <a:p>
            <a:pPr algn="just">
              <a:buNone/>
            </a:pPr>
            <a:r>
              <a:rPr lang="el-GR" sz="2000" b="1" dirty="0" smtClean="0">
                <a:latin typeface="Calibri" pitchFamily="34" charset="0"/>
              </a:rPr>
              <a:t>Επέκταση (rollout) του συστήματος στα επιλεγμένα νοσοκομεία</a:t>
            </a:r>
            <a:r>
              <a:rPr lang="en-US" sz="2000" b="1" smtClean="0">
                <a:latin typeface="Calibri" pitchFamily="34" charset="0"/>
              </a:rPr>
              <a:t> </a:t>
            </a:r>
            <a:r>
              <a:rPr lang="el-GR" sz="2000" b="1" smtClean="0">
                <a:latin typeface="Calibri" pitchFamily="34" charset="0"/>
              </a:rPr>
              <a:t>:</a:t>
            </a:r>
            <a:endParaRPr lang="el-GR" sz="2000" b="1" dirty="0" smtClean="0">
              <a:latin typeface="Calibri" pitchFamily="34" charset="0"/>
            </a:endParaRPr>
          </a:p>
          <a:p>
            <a:pPr algn="just">
              <a:buNone/>
            </a:pPr>
            <a:r>
              <a:rPr lang="el-GR" sz="2000" dirty="0" smtClean="0">
                <a:latin typeface="Calibri" pitchFamily="34" charset="0"/>
              </a:rPr>
              <a:t>έργο που απαιτεί την κατάλληλη στρατηγική,  αναλυτικό   σχεδιασμό  και</a:t>
            </a:r>
          </a:p>
          <a:p>
            <a:pPr algn="just">
              <a:buNone/>
            </a:pPr>
            <a:r>
              <a:rPr lang="el-GR" sz="2000" dirty="0" smtClean="0">
                <a:latin typeface="Calibri" pitchFamily="34" charset="0"/>
              </a:rPr>
              <a:t> διαχείριση. </a:t>
            </a:r>
          </a:p>
          <a:p>
            <a:pPr algn="just">
              <a:buNone/>
            </a:pPr>
            <a:r>
              <a:rPr lang="el-GR" sz="2000" dirty="0" smtClean="0">
                <a:latin typeface="Calibri" pitchFamily="34" charset="0"/>
              </a:rPr>
              <a:t>Στο πλαίσιο αυτό,  ο  Ανάδοχος θα παρέχει  Υπηρεσίες  Εξάπλωσης  και</a:t>
            </a:r>
          </a:p>
          <a:p>
            <a:pPr algn="just">
              <a:buNone/>
            </a:pPr>
            <a:r>
              <a:rPr lang="el-GR" sz="2000" dirty="0" smtClean="0">
                <a:latin typeface="Calibri" pitchFamily="34" charset="0"/>
              </a:rPr>
              <a:t>Υποστήριξης συστήματος, διαχειριστών και  χρηστών,  αντίστοιχες  με</a:t>
            </a:r>
          </a:p>
          <a:p>
            <a:pPr algn="just">
              <a:buNone/>
            </a:pPr>
            <a:r>
              <a:rPr lang="el-GR" sz="2000" dirty="0" smtClean="0">
                <a:latin typeface="Calibri" pitchFamily="34" charset="0"/>
              </a:rPr>
              <a:t>αυτές  που  παρέχει  στην Πιλοτική ΜΥ. </a:t>
            </a:r>
          </a:p>
          <a:p>
            <a:pPr algn="just">
              <a:buNone/>
            </a:pPr>
            <a:endParaRPr lang="el-GR" sz="2000" dirty="0" smtClean="0">
              <a:latin typeface="Calibri" pitchFamily="34" charset="0"/>
            </a:endParaRPr>
          </a:p>
          <a:p>
            <a:pPr algn="just">
              <a:buNone/>
            </a:pPr>
            <a:r>
              <a:rPr lang="el-GR" sz="2000" b="1" dirty="0" smtClean="0">
                <a:latin typeface="Calibri" pitchFamily="34" charset="0"/>
              </a:rPr>
              <a:t>Υπηρεσίες Εγγύησης «Καλής Λειτουργίας» </a:t>
            </a:r>
            <a:r>
              <a:rPr lang="en-US" sz="2000" b="1" dirty="0" smtClean="0">
                <a:latin typeface="Calibri" pitchFamily="34" charset="0"/>
              </a:rPr>
              <a:t>:</a:t>
            </a:r>
            <a:endParaRPr lang="el-GR" sz="2000" b="1" dirty="0" smtClean="0">
              <a:latin typeface="Calibri" pitchFamily="34" charset="0"/>
            </a:endParaRPr>
          </a:p>
          <a:p>
            <a:pPr algn="just">
              <a:buNone/>
            </a:pPr>
            <a:r>
              <a:rPr lang="el-GR" sz="2000" dirty="0" smtClean="0">
                <a:latin typeface="Calibri" pitchFamily="34" charset="0"/>
              </a:rPr>
              <a:t>για το υλικό (</a:t>
            </a:r>
            <a:r>
              <a:rPr lang="en-US" sz="2000" dirty="0" smtClean="0">
                <a:latin typeface="Calibri" pitchFamily="34" charset="0"/>
              </a:rPr>
              <a:t>hardware), </a:t>
            </a:r>
            <a:r>
              <a:rPr lang="el-GR" sz="2000" dirty="0" smtClean="0">
                <a:latin typeface="Calibri" pitchFamily="34" charset="0"/>
              </a:rPr>
              <a:t> βασικό λογισμικό  (</a:t>
            </a:r>
            <a:r>
              <a:rPr lang="en-US" sz="2000" dirty="0" smtClean="0">
                <a:latin typeface="Calibri" pitchFamily="34" charset="0"/>
              </a:rPr>
              <a:t>OS, RDBMS) </a:t>
            </a:r>
            <a:r>
              <a:rPr lang="el-GR" sz="2000" dirty="0" smtClean="0">
                <a:latin typeface="Calibri" pitchFamily="34" charset="0"/>
              </a:rPr>
              <a:t> και  λογισμικό</a:t>
            </a:r>
          </a:p>
          <a:p>
            <a:pPr algn="just">
              <a:buNone/>
            </a:pPr>
            <a:r>
              <a:rPr lang="el-GR" sz="2000" dirty="0" smtClean="0">
                <a:latin typeface="Calibri" pitchFamily="34" charset="0"/>
              </a:rPr>
              <a:t>εφαρμογών από τον Ανάδοχο, σε όλη τη διάρκεια του έργου και για 2 έτη </a:t>
            </a:r>
          </a:p>
          <a:p>
            <a:pPr algn="just">
              <a:buNone/>
            </a:pPr>
            <a:r>
              <a:rPr lang="el-GR" sz="2000" dirty="0" smtClean="0">
                <a:latin typeface="Calibri" pitchFamily="34" charset="0"/>
              </a:rPr>
              <a:t>μετά την οριστική παραλαβή του.</a:t>
            </a:r>
          </a:p>
          <a:p>
            <a:pPr>
              <a:buNone/>
            </a:pPr>
            <a:r>
              <a:rPr lang="el-GR" sz="2000" dirty="0" smtClean="0">
                <a:latin typeface="Calibri" pitchFamily="34" charset="0"/>
              </a:rPr>
              <a:t> </a:t>
            </a:r>
          </a:p>
          <a:p>
            <a:pPr>
              <a:buNone/>
            </a:pPr>
            <a:endParaRPr lang="el-GR" sz="2200" dirty="0" smtClean="0">
              <a:latin typeface="Calibri" pitchFamily="34" charset="0"/>
            </a:endParaRPr>
          </a:p>
          <a:p>
            <a:pPr lvl="1">
              <a:buNone/>
            </a:pPr>
            <a:endParaRPr lang="el-GR" sz="1800" dirty="0" smtClean="0">
              <a:latin typeface="Calibri" pitchFamily="34" charset="0"/>
            </a:endParaRPr>
          </a:p>
          <a:p>
            <a:pPr lvl="1">
              <a:buNone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b="1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l-GR" sz="18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324000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324000" indent="-457200" eaLnBrk="1" fontAlgn="auto" hangingPunct="1">
              <a:lnSpc>
                <a:spcPct val="17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457200" indent="-457200" eaLnBrk="1" fontAlgn="auto" hangingPunct="1">
              <a:lnSpc>
                <a:spcPct val="17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381000" y="762000"/>
            <a:ext cx="8458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just"/>
            <a:endParaRPr lang="el-GR" sz="1600" b="1" dirty="0" smtClean="0">
              <a:latin typeface="Calibri" pitchFamily="34" charset="0"/>
            </a:endParaRPr>
          </a:p>
          <a:p>
            <a:pPr algn="just"/>
            <a:endParaRPr lang="el-GR" dirty="0" smtClean="0">
              <a:latin typeface="Calibri" pitchFamily="34" charset="0"/>
            </a:endParaRPr>
          </a:p>
          <a:p>
            <a:pPr lvl="0"/>
            <a:r>
              <a:rPr lang="el-GR" dirty="0" smtClean="0"/>
              <a:t> </a:t>
            </a:r>
          </a:p>
          <a:p>
            <a:pPr algn="just"/>
            <a:endParaRPr lang="el-GR" dirty="0" smtClean="0">
              <a:latin typeface="Calibri" pitchFamily="34" charset="0"/>
            </a:endParaRPr>
          </a:p>
          <a:p>
            <a:pPr algn="just"/>
            <a:endParaRPr lang="el-GR" dirty="0" smtClean="0">
              <a:latin typeface="Calibri" pitchFamily="34" charset="0"/>
            </a:endParaRPr>
          </a:p>
          <a:p>
            <a:r>
              <a:rPr lang="el-GR" dirty="0" smtClean="0"/>
              <a:t> 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 flipH="1">
            <a:off x="2661537" y="342900"/>
            <a:ext cx="457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</a:tabLst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1"/>
          <p:cNvSpPr txBox="1">
            <a:spLocks/>
          </p:cNvSpPr>
          <p:nvPr/>
        </p:nvSpPr>
        <p:spPr>
          <a:xfrm>
            <a:off x="838200" y="1371600"/>
            <a:ext cx="7772400" cy="2667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soft" dir="t"/>
          </a:scene3d>
          <a:sp3d extrusionH="76200">
            <a:bevelT/>
            <a:extrusionClr>
              <a:schemeClr val="bg1">
                <a:lumMod val="65000"/>
              </a:schemeClr>
            </a:extrusionClr>
          </a:sp3d>
        </p:spPr>
        <p:txBody>
          <a:bodyPr anchor="b">
            <a:noAutofit/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l-GR" sz="3600" b="1" dirty="0" smtClean="0">
              <a:solidFill>
                <a:srgbClr val="0070C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 fontAlgn="auto">
              <a:lnSpc>
                <a:spcPct val="200000"/>
              </a:lnSpc>
              <a:spcAft>
                <a:spcPts val="0"/>
              </a:spcAft>
              <a:defRPr/>
            </a:pPr>
            <a:r>
              <a:rPr lang="el-GR" sz="3400" b="1" i="1" dirty="0" smtClean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Tahoma" pitchFamily="34" charset="0"/>
                <a:cs typeface="Arial" pitchFamily="34" charset="0"/>
              </a:rPr>
              <a:t>ΕΥΧΑΡΙΣΤΟΥΜΕ </a:t>
            </a:r>
            <a:r>
              <a:rPr lang="en-US" sz="3400" b="1" i="1" dirty="0" smtClean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Tahoma" pitchFamily="34" charset="0"/>
                <a:cs typeface="Arial" pitchFamily="34" charset="0"/>
              </a:rPr>
              <a:t> </a:t>
            </a:r>
            <a:r>
              <a:rPr lang="el-GR" sz="3400" b="1" i="1" dirty="0" smtClean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Tahoma" pitchFamily="34" charset="0"/>
                <a:cs typeface="Arial" pitchFamily="34" charset="0"/>
              </a:rPr>
              <a:t>ΘΕΡΜΑ</a:t>
            </a:r>
            <a:r>
              <a:rPr lang="en-US" sz="3400" b="1" i="1" dirty="0" smtClean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Tahoma" pitchFamily="34" charset="0"/>
                <a:cs typeface="Arial" pitchFamily="34" charset="0"/>
              </a:rPr>
              <a:t> </a:t>
            </a:r>
            <a:r>
              <a:rPr lang="el-GR" sz="3400" b="1" i="1" dirty="0" smtClean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Tahoma" pitchFamily="34" charset="0"/>
                <a:cs typeface="Arial" pitchFamily="34" charset="0"/>
              </a:rPr>
              <a:t> ΓΙΑ </a:t>
            </a:r>
            <a:r>
              <a:rPr lang="en-US" sz="3400" b="1" i="1" dirty="0" smtClean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Tahoma" pitchFamily="34" charset="0"/>
                <a:cs typeface="Arial" pitchFamily="34" charset="0"/>
              </a:rPr>
              <a:t> </a:t>
            </a:r>
            <a:r>
              <a:rPr lang="el-GR" sz="3400" b="1" i="1" dirty="0" smtClean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ea typeface="Tahoma" pitchFamily="34" charset="0"/>
                <a:cs typeface="Arial" pitchFamily="34" charset="0"/>
              </a:rPr>
              <a:t>ΤΗΝ ΠΡΟΣΟΧΗ ΣΑΣ </a:t>
            </a:r>
          </a:p>
        </p:txBody>
      </p:sp>
      <p:pic>
        <p:nvPicPr>
          <p:cNvPr id="8" name="7 - Εικόνα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5638800"/>
            <a:ext cx="5273675" cy="988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- TextBox"/>
          <p:cNvSpPr txBox="1"/>
          <p:nvPr/>
        </p:nvSpPr>
        <p:spPr>
          <a:xfrm>
            <a:off x="2133600" y="4343400"/>
            <a:ext cx="4191000" cy="294183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666750" marR="0" indent="-557213" algn="ctr" defTabSz="914400" latinLnBrk="0">
              <a:lnSpc>
                <a:spcPct val="80000"/>
              </a:lnSpc>
              <a:buClr>
                <a:schemeClr val="accent1"/>
              </a:buClr>
              <a:buSzPct val="68000"/>
              <a:tabLst/>
              <a:defRPr/>
            </a:pPr>
            <a:r>
              <a:rPr lang="el-GR" sz="16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ahoma" pitchFamily="34" charset="0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96124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l-GR" sz="2800" dirty="0" smtClean="0">
                <a:latin typeface="Calibri" pitchFamily="34" charset="0"/>
              </a:rPr>
              <a:t>Στοιχεία του έργου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10" name="2 - Θέση περιεχομένου"/>
          <p:cNvSpPr>
            <a:spLocks noGrp="1"/>
          </p:cNvSpPr>
          <p:nvPr>
            <p:ph idx="1"/>
          </p:nvPr>
        </p:nvSpPr>
        <p:spPr>
          <a:xfrm>
            <a:off x="762000" y="1295400"/>
            <a:ext cx="7848600" cy="4572000"/>
          </a:xfrm>
        </p:spPr>
        <p:txBody>
          <a:bodyPr/>
          <a:lstStyle/>
          <a:p>
            <a:pPr algn="just"/>
            <a:r>
              <a:rPr lang="el-GR" sz="2000" b="1" dirty="0" smtClean="0">
                <a:latin typeface="Calibri" pitchFamily="34" charset="0"/>
                <a:cs typeface="Arial" pitchFamily="34" charset="0"/>
              </a:rPr>
              <a:t>Αρχικός Προϋπολογισμός:  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14.024.390,24 € (χωρίς ΦΠΑ)</a:t>
            </a:r>
          </a:p>
          <a:p>
            <a:pPr algn="just"/>
            <a:r>
              <a:rPr lang="el-GR" sz="2000" b="1" dirty="0" smtClean="0">
                <a:latin typeface="Calibri" pitchFamily="34" charset="0"/>
                <a:cs typeface="Arial" pitchFamily="34" charset="0"/>
              </a:rPr>
              <a:t>Αρχικός Προϋπολογισμός:  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17.250.000,00 € (με ΦΠΑ)  </a:t>
            </a:r>
          </a:p>
          <a:p>
            <a:pPr algn="just"/>
            <a:r>
              <a:rPr lang="el-GR" sz="2000" b="1" dirty="0" smtClean="0">
                <a:latin typeface="Calibri" pitchFamily="34" charset="0"/>
                <a:cs typeface="Arial" pitchFamily="34" charset="0"/>
              </a:rPr>
              <a:t>Χρηματοδότηση Έργου : 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από Ε. Π. «Ψηφιακή Σύγκλιση», στο πλαίσιο του ΕΣΠΑ</a:t>
            </a:r>
          </a:p>
          <a:p>
            <a:pPr algn="just"/>
            <a:r>
              <a:rPr lang="el-GR" sz="2000" b="1" dirty="0" smtClean="0">
                <a:latin typeface="Calibri" pitchFamily="34" charset="0"/>
                <a:cs typeface="Arial" pitchFamily="34" charset="0"/>
              </a:rPr>
              <a:t>Αναθέτουσα Αρχή :  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Η.ΔΙ.Κ.Α. Α.Ε.</a:t>
            </a:r>
          </a:p>
          <a:p>
            <a:pPr algn="just"/>
            <a:r>
              <a:rPr lang="el-GR" sz="2000" b="1" dirty="0" smtClean="0">
                <a:latin typeface="Calibri" pitchFamily="34" charset="0"/>
                <a:cs typeface="Arial" pitchFamily="34" charset="0"/>
              </a:rPr>
              <a:t>Κύριος του Έργου  :  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Υπουργείο Υγείας</a:t>
            </a:r>
          </a:p>
          <a:p>
            <a:pPr algn="just"/>
            <a:r>
              <a:rPr lang="el-GR" sz="2000" b="1" dirty="0" smtClean="0">
                <a:latin typeface="Calibri" pitchFamily="34" charset="0"/>
                <a:cs typeface="Arial" pitchFamily="34" charset="0"/>
              </a:rPr>
              <a:t>Διαδικασία Ανάθεσης:  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Δημόσιος</a:t>
            </a:r>
            <a:r>
              <a:rPr lang="el-GR" sz="2000" b="1" dirty="0" smtClean="0">
                <a:latin typeface="Calibri" pitchFamily="34" charset="0"/>
                <a:cs typeface="Arial" pitchFamily="34" charset="0"/>
              </a:rPr>
              <a:t> 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Κλειστός Διεθνής Διαγωνισμός με κριτήριο ανάθεσης την πλέον συμφέρουσα από οικονομική άποψη προσφορά</a:t>
            </a:r>
          </a:p>
          <a:p>
            <a:pPr algn="just"/>
            <a:r>
              <a:rPr lang="el-GR" sz="2000" b="1" dirty="0" smtClean="0">
                <a:latin typeface="Calibri" pitchFamily="34" charset="0"/>
                <a:cs typeface="Arial" pitchFamily="34" charset="0"/>
              </a:rPr>
              <a:t>Ημερομηνία Διενέργειας Διαγωνισμού:  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10/09/2013</a:t>
            </a:r>
          </a:p>
          <a:p>
            <a:pPr algn="just"/>
            <a:r>
              <a:rPr lang="el-GR" sz="2000" b="1" dirty="0" smtClean="0">
                <a:latin typeface="Calibri" pitchFamily="34" charset="0"/>
                <a:cs typeface="Arial" pitchFamily="34" charset="0"/>
              </a:rPr>
              <a:t>Ανάδοχος του έργου</a:t>
            </a:r>
            <a:r>
              <a:rPr lang="en-US" sz="2000" dirty="0" smtClean="0">
                <a:latin typeface="Calibri" pitchFamily="34" charset="0"/>
                <a:cs typeface="Arial" pitchFamily="34" charset="0"/>
              </a:rPr>
              <a:t> : INTRASOFT INTERNATIONAL SA</a:t>
            </a:r>
            <a:endParaRPr lang="el-GR" sz="2000" dirty="0" smtClean="0">
              <a:latin typeface="Calibri" pitchFamily="34" charset="0"/>
              <a:cs typeface="Arial" pitchFamily="34" charset="0"/>
            </a:endParaRPr>
          </a:p>
          <a:p>
            <a:pPr algn="just"/>
            <a:r>
              <a:rPr lang="el-GR" sz="2000" b="1" dirty="0" smtClean="0">
                <a:latin typeface="Calibri" pitchFamily="34" charset="0"/>
                <a:cs typeface="Arial" pitchFamily="34" charset="0"/>
              </a:rPr>
              <a:t>Διάρκεια:  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έως 40 μήνες από την υπογραφή της Συμφωνίας </a:t>
            </a:r>
            <a:r>
              <a:rPr lang="el-GR" sz="2200" dirty="0" smtClean="0">
                <a:latin typeface="Calibri" pitchFamily="34" charset="0"/>
                <a:cs typeface="Arial" pitchFamily="34" charset="0"/>
              </a:rPr>
              <a:t>Πλαίσιο</a:t>
            </a:r>
          </a:p>
          <a:p>
            <a:pPr lvl="0" algn="just"/>
            <a:endParaRPr lang="el-GR" dirty="0"/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Autofit/>
          </a:bodyPr>
          <a:lstStyle/>
          <a:p>
            <a:r>
              <a:rPr lang="el-GR" sz="2800" dirty="0" smtClean="0">
                <a:latin typeface="Calibri" pitchFamily="34" charset="0"/>
              </a:rPr>
              <a:t>Εκτέλεση του έργου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62000" y="1295400"/>
            <a:ext cx="7848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2000" algn="just">
              <a:buFont typeface="Wingdings" pitchFamily="2" charset="2"/>
              <a:buChar char="Ø"/>
            </a:pPr>
            <a:r>
              <a:rPr lang="el-GR" sz="2000" b="1" dirty="0" smtClean="0">
                <a:latin typeface="Calibri" pitchFamily="34" charset="0"/>
                <a:cs typeface="Arial" pitchFamily="34" charset="0"/>
              </a:rPr>
              <a:t> Συμφωνία Πλαίσιο : 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για την εκτέλεση του συνόλου του έργου και </a:t>
            </a:r>
          </a:p>
          <a:p>
            <a:pPr algn="just"/>
            <a:r>
              <a:rPr lang="el-GR" sz="2000" dirty="0" smtClean="0">
                <a:latin typeface="Calibri" pitchFamily="34" charset="0"/>
                <a:cs typeface="Arial" pitchFamily="34" charset="0"/>
              </a:rPr>
              <a:t>    περιλαμβάνει τους όρους που θα διέπουν τις εκτελεστικές συμβάσεις </a:t>
            </a:r>
          </a:p>
          <a:p>
            <a:pPr algn="just"/>
            <a:r>
              <a:rPr lang="el-GR" sz="2000" dirty="0" smtClean="0">
                <a:latin typeface="Calibri" pitchFamily="34" charset="0"/>
                <a:cs typeface="Arial" pitchFamily="34" charset="0"/>
              </a:rPr>
              <a:t>    που πρόκειται να συναφθούν κατά τη διάρκεια ισχύος της εν λόγω </a:t>
            </a:r>
          </a:p>
          <a:p>
            <a:pPr algn="just"/>
            <a:r>
              <a:rPr lang="el-GR" sz="2000" dirty="0" smtClean="0">
                <a:latin typeface="Calibri" pitchFamily="34" charset="0"/>
                <a:cs typeface="Arial" pitchFamily="34" charset="0"/>
              </a:rPr>
              <a:t>    συμφωνίας</a:t>
            </a:r>
          </a:p>
          <a:p>
            <a:pPr algn="just">
              <a:buFont typeface="Wingdings" pitchFamily="2" charset="2"/>
              <a:buChar char="Ø"/>
            </a:pPr>
            <a:r>
              <a:rPr lang="el-GR" sz="2000" b="1" dirty="0" smtClean="0">
                <a:latin typeface="Calibri" pitchFamily="34" charset="0"/>
                <a:cs typeface="Arial" pitchFamily="34" charset="0"/>
              </a:rPr>
              <a:t>  Προϋπολογισμός Συμφωνίας Πλαίσιο:  10.980.000,00 € (χωρίς ΦΠΑ), </a:t>
            </a:r>
          </a:p>
          <a:p>
            <a:pPr algn="just"/>
            <a:r>
              <a:rPr lang="el-GR" sz="2000" b="1" dirty="0" smtClean="0">
                <a:latin typeface="Calibri" pitchFamily="34" charset="0"/>
                <a:cs typeface="Arial" pitchFamily="34" charset="0"/>
              </a:rPr>
              <a:t>    13.505.400,00 € (με ΦΠΑ)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 για την αξία όλων των εκτελεστικών</a:t>
            </a:r>
          </a:p>
          <a:p>
            <a:pPr algn="just"/>
            <a:r>
              <a:rPr lang="el-GR" sz="2000" dirty="0" smtClean="0">
                <a:latin typeface="Calibri" pitchFamily="34" charset="0"/>
                <a:cs typeface="Arial" pitchFamily="34" charset="0"/>
              </a:rPr>
              <a:t>    συμβάσεων</a:t>
            </a:r>
          </a:p>
          <a:p>
            <a:pPr algn="just">
              <a:buFont typeface="Wingdings" pitchFamily="2" charset="2"/>
              <a:buChar char="Ø"/>
            </a:pPr>
            <a:r>
              <a:rPr lang="el-GR" sz="2000" b="1" dirty="0" smtClean="0">
                <a:latin typeface="Calibri" pitchFamily="34" charset="0"/>
                <a:cs typeface="Arial" pitchFamily="34" charset="0"/>
              </a:rPr>
              <a:t>  Τμηματική Εκτέλεση  του Έργου μέσω Εκτελεστικών Συμβάσεων</a:t>
            </a:r>
          </a:p>
          <a:p>
            <a:pPr algn="just"/>
            <a:r>
              <a:rPr lang="el-GR" sz="2000" dirty="0" smtClean="0">
                <a:latin typeface="Calibri" pitchFamily="34" charset="0"/>
                <a:cs typeface="Arial" pitchFamily="34" charset="0"/>
              </a:rPr>
              <a:t>    (σύμβαση ανά Μονάδα Υγείας)</a:t>
            </a:r>
          </a:p>
          <a:p>
            <a:endParaRPr lang="el-GR" sz="2000" dirty="0" smtClean="0">
              <a:latin typeface="Calibri" pitchFamily="34" charset="0"/>
              <a:cs typeface="Arial" pitchFamily="34" charset="0"/>
            </a:endParaRPr>
          </a:p>
          <a:p>
            <a:pPr algn="just"/>
            <a:r>
              <a:rPr lang="el-GR" sz="2000" dirty="0" smtClean="0">
                <a:latin typeface="Calibri" pitchFamily="34" charset="0"/>
                <a:cs typeface="Arial" pitchFamily="34" charset="0"/>
              </a:rPr>
              <a:t>Η συνολική δαπάνη του έργου θα προκύψει απολογιστικά ανάλογα με το μέρος του Έργου που θα υλοποιηθεί, σύμφωνα με τους όρους της Συμφωνίας Πλαίσιο και τις Εκτελεστικές Συμβάσεις που θα υπογραφούν</a:t>
            </a:r>
            <a:r>
              <a:rPr lang="el-GR" sz="2000" dirty="0" smtClean="0">
                <a:latin typeface="Calibri" pitchFamily="34" charset="0"/>
              </a:rPr>
              <a:t>.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Σύντομη Περιγραφή του έργου 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433320" cy="47244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l-GR" sz="2000" dirty="0" smtClean="0">
                <a:latin typeface="Calibri" pitchFamily="34" charset="0"/>
              </a:rPr>
              <a:t> </a:t>
            </a: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el-GR" sz="2000" dirty="0" smtClean="0">
                <a:latin typeface="Calibri" pitchFamily="34" charset="0"/>
              </a:rPr>
              <a:t> </a:t>
            </a: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304800" y="990600"/>
            <a:ext cx="8382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buFont typeface="Wingdings" pitchFamily="2" charset="2"/>
              <a:buChar char="Ø"/>
            </a:pPr>
            <a:endParaRPr lang="el-GR" b="1" dirty="0" smtClean="0"/>
          </a:p>
          <a:p>
            <a:pPr lvl="0" algn="just">
              <a:buFont typeface="Wingdings" pitchFamily="2" charset="2"/>
              <a:buChar char="Ø"/>
            </a:pPr>
            <a:r>
              <a:rPr lang="el-GR" b="1" dirty="0" smtClean="0"/>
              <a:t>  </a:t>
            </a:r>
            <a:r>
              <a:rPr lang="el-GR" b="1" dirty="0" smtClean="0">
                <a:latin typeface="Calibri" pitchFamily="34" charset="0"/>
              </a:rPr>
              <a:t>Ανάπτυξη ενός Ενιαίου Πληροφοριακού Συστήματος </a:t>
            </a:r>
            <a:r>
              <a:rPr lang="el-GR" dirty="0" smtClean="0">
                <a:latin typeface="Calibri" pitchFamily="34" charset="0"/>
              </a:rPr>
              <a:t>για την υποστήριξη των</a:t>
            </a:r>
          </a:p>
          <a:p>
            <a:pPr lvl="0" algn="just"/>
            <a:r>
              <a:rPr lang="el-GR" dirty="0" smtClean="0">
                <a:latin typeface="Calibri" pitchFamily="34" charset="0"/>
              </a:rPr>
              <a:t>      επιχειρησιακών λειτουργιών Μονάδων Υγείας του ΕΣΥ  που θα προσφέρει  </a:t>
            </a:r>
          </a:p>
          <a:p>
            <a:pPr lvl="0" algn="just"/>
            <a:r>
              <a:rPr lang="el-GR" dirty="0" smtClean="0">
                <a:latin typeface="Calibri" pitchFamily="34" charset="0"/>
              </a:rPr>
              <a:t>      </a:t>
            </a:r>
            <a:r>
              <a:rPr lang="el-GR" b="1" dirty="0" smtClean="0">
                <a:latin typeface="Calibri" pitchFamily="34" charset="0"/>
              </a:rPr>
              <a:t>συνολική και ολοκληρωμένη λύση</a:t>
            </a:r>
            <a:r>
              <a:rPr lang="el-GR" dirty="0" smtClean="0">
                <a:latin typeface="Calibri" pitchFamily="34" charset="0"/>
              </a:rPr>
              <a:t> στο χώρο της Πληροφορικής εξυπηρέτησης</a:t>
            </a:r>
          </a:p>
          <a:p>
            <a:pPr lvl="0" algn="just"/>
            <a:r>
              <a:rPr lang="el-GR" dirty="0" smtClean="0">
                <a:latin typeface="Calibri" pitchFamily="34" charset="0"/>
              </a:rPr>
              <a:t>      του Εθνικού Συστήματος Υγείας, </a:t>
            </a:r>
            <a:r>
              <a:rPr lang="el-GR" b="1" dirty="0" smtClean="0">
                <a:latin typeface="Calibri" pitchFamily="34" charset="0"/>
              </a:rPr>
              <a:t>με κεντρικοποιημένη αρχιτεκτονική, </a:t>
            </a:r>
            <a:r>
              <a:rPr lang="el-GR" dirty="0" smtClean="0">
                <a:latin typeface="Calibri" pitchFamily="34" charset="0"/>
              </a:rPr>
              <a:t>του</a:t>
            </a:r>
          </a:p>
          <a:p>
            <a:pPr lvl="0" algn="just"/>
            <a:r>
              <a:rPr lang="el-GR" dirty="0" smtClean="0">
                <a:latin typeface="Calibri" pitchFamily="34" charset="0"/>
              </a:rPr>
              <a:t>      οποίου οι εφαρμογές φιλοξενούνται στο </a:t>
            </a:r>
            <a:r>
              <a:rPr lang="en-US" dirty="0" smtClean="0">
                <a:latin typeface="Calibri" pitchFamily="34" charset="0"/>
              </a:rPr>
              <a:t>DATACENTER</a:t>
            </a:r>
            <a:r>
              <a:rPr lang="el-GR" dirty="0" smtClean="0">
                <a:latin typeface="Calibri" pitchFamily="34" charset="0"/>
              </a:rPr>
              <a:t> της ΗΔΙΚΑ Α.Ε</a:t>
            </a:r>
          </a:p>
          <a:p>
            <a:pPr algn="just"/>
            <a:endParaRPr lang="el-GR" dirty="0" smtClean="0">
              <a:latin typeface="Calibri" pitchFamily="34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el-GR" b="1" dirty="0" smtClean="0">
                <a:latin typeface="Calibri" pitchFamily="34" charset="0"/>
              </a:rPr>
              <a:t>  Το </a:t>
            </a:r>
            <a:r>
              <a:rPr lang="en-US" b="1" dirty="0" smtClean="0">
                <a:latin typeface="Calibri" pitchFamily="34" charset="0"/>
              </a:rPr>
              <a:t>DATACENTER</a:t>
            </a:r>
            <a:r>
              <a:rPr lang="el-GR" b="1" dirty="0" smtClean="0">
                <a:latin typeface="Calibri" pitchFamily="34" charset="0"/>
              </a:rPr>
              <a:t> της ΗΔΙΚΑ Α.Ε</a:t>
            </a:r>
          </a:p>
          <a:p>
            <a:pPr lvl="0" algn="just">
              <a:buFont typeface="Wingdings" pitchFamily="2" charset="2"/>
              <a:buChar char="§"/>
            </a:pPr>
            <a:r>
              <a:rPr lang="el-GR" b="1" dirty="0" smtClean="0">
                <a:latin typeface="Calibri" pitchFamily="34" charset="0"/>
              </a:rPr>
              <a:t>    Θα δρα σαν κόμβος</a:t>
            </a:r>
            <a:r>
              <a:rPr lang="el-GR" dirty="0" smtClean="0">
                <a:latin typeface="Calibri" pitchFamily="34" charset="0"/>
              </a:rPr>
              <a:t> – συντονιστής για την ασφαλή πρόσβαση, ανταλλαγή </a:t>
            </a:r>
          </a:p>
          <a:p>
            <a:pPr lvl="0" algn="just"/>
            <a:r>
              <a:rPr lang="el-GR" dirty="0" smtClean="0">
                <a:latin typeface="Calibri" pitchFamily="34" charset="0"/>
              </a:rPr>
              <a:t>      και ολοκλήρωση της πληροφορίας μεταξύ των Μ Υ</a:t>
            </a:r>
          </a:p>
          <a:p>
            <a:pPr lvl="0" algn="just">
              <a:buFont typeface="Wingdings" pitchFamily="2" charset="2"/>
              <a:buChar char="§"/>
            </a:pPr>
            <a:r>
              <a:rPr lang="el-GR" b="1" dirty="0" smtClean="0">
                <a:latin typeface="Calibri" pitchFamily="34" charset="0"/>
              </a:rPr>
              <a:t>   Θα στεγάζει τους κεντρικούς εξυπηρετητές </a:t>
            </a:r>
            <a:r>
              <a:rPr lang="el-GR" dirty="0" smtClean="0">
                <a:latin typeface="Calibri" pitchFamily="34" charset="0"/>
              </a:rPr>
              <a:t>με όλα τα δεδομένα των  ΜΥ, </a:t>
            </a:r>
          </a:p>
          <a:p>
            <a:pPr lvl="0" algn="just"/>
            <a:r>
              <a:rPr lang="el-GR" dirty="0" smtClean="0">
                <a:latin typeface="Calibri" pitchFamily="34" charset="0"/>
              </a:rPr>
              <a:t>     εκτός των ιατρικών δεδομένων που θα τηρούνται τοπικά σε κάθε ΜΥ</a:t>
            </a:r>
          </a:p>
          <a:p>
            <a:pPr lvl="0" algn="just"/>
            <a:endParaRPr lang="el-GR" dirty="0" smtClean="0">
              <a:latin typeface="Calibri" pitchFamily="34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el-GR" b="1" dirty="0" smtClean="0">
                <a:latin typeface="Calibri" pitchFamily="34" charset="0"/>
              </a:rPr>
              <a:t>  Τοπικοί εξυπηρετητές σε κάθε ΜΥ </a:t>
            </a:r>
            <a:r>
              <a:rPr lang="el-GR" dirty="0" smtClean="0">
                <a:latin typeface="Calibri" pitchFamily="34" charset="0"/>
              </a:rPr>
              <a:t>για τη διαχείριση και αποθήκευση των τοπικών</a:t>
            </a:r>
          </a:p>
          <a:p>
            <a:pPr lvl="0" algn="just"/>
            <a:r>
              <a:rPr lang="el-GR" dirty="0" smtClean="0">
                <a:latin typeface="Calibri" pitchFamily="34" charset="0"/>
              </a:rPr>
              <a:t>      ιατρικών δεδομένων, μέσω των υποσυστημάτων Διαγνωστικών και Απεικονιστικών</a:t>
            </a:r>
          </a:p>
          <a:p>
            <a:pPr lvl="0" algn="just"/>
            <a:r>
              <a:rPr lang="el-GR" dirty="0" smtClean="0">
                <a:latin typeface="Calibri" pitchFamily="34" charset="0"/>
              </a:rPr>
              <a:t>      Εργαστηρίων που θα φιλοξενούνται σ’ αυτούς</a:t>
            </a:r>
          </a:p>
          <a:p>
            <a:pPr algn="just"/>
            <a:r>
              <a:rPr lang="el-GR" dirty="0" smtClean="0"/>
              <a:t> </a:t>
            </a:r>
          </a:p>
          <a:p>
            <a:r>
              <a:rPr lang="el-GR" dirty="0" smtClean="0"/>
              <a:t> </a:t>
            </a:r>
          </a:p>
          <a:p>
            <a:r>
              <a:rPr lang="el-GR" dirty="0" smtClean="0"/>
              <a:t> 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smtClean="0">
                <a:latin typeface="Calibri" pitchFamily="34" charset="0"/>
              </a:rPr>
              <a:t>Σύντομη Περιγραφή του έργου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22194" y="1219200"/>
            <a:ext cx="8153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lvl="0">
              <a:buFont typeface="Wingdings" pitchFamily="2" charset="2"/>
              <a:buChar char="Ø"/>
            </a:pPr>
            <a:r>
              <a:rPr lang="el-GR" sz="2000" b="1" dirty="0" smtClean="0">
                <a:latin typeface="Calibri" pitchFamily="34" charset="0"/>
                <a:cs typeface="Arial" pitchFamily="34" charset="0"/>
              </a:rPr>
              <a:t>Ένταξη Νοσοκομειακών Μονάδων Υγείας 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για τις οποίες δεν υπήρξε ΟΠΣΥ στην προηγούμενη προγραμματική περίοδο, συνολικής δυναμικότητας </a:t>
            </a:r>
            <a:r>
              <a:rPr lang="el-GR" sz="2000" b="1" dirty="0" smtClean="0">
                <a:latin typeface="Calibri" pitchFamily="34" charset="0"/>
                <a:cs typeface="Arial" pitchFamily="34" charset="0"/>
              </a:rPr>
              <a:t>7500 κλινών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 </a:t>
            </a:r>
          </a:p>
          <a:p>
            <a:pPr marL="354013" lvl="0" indent="0">
              <a:spcBef>
                <a:spcPts val="600"/>
              </a:spcBef>
              <a:spcAft>
                <a:spcPts val="300"/>
              </a:spcAft>
              <a:buNone/>
            </a:pPr>
            <a:r>
              <a:rPr lang="el-GR" sz="2000" b="1" dirty="0" smtClean="0">
                <a:latin typeface="Calibri" pitchFamily="34" charset="0"/>
                <a:cs typeface="Arial" pitchFamily="34" charset="0"/>
              </a:rPr>
              <a:t>με σκοπό 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:</a:t>
            </a:r>
            <a:endParaRPr lang="el-GR" sz="2000" dirty="0" smtClean="0">
              <a:latin typeface="Calibri" pitchFamily="34" charset="0"/>
            </a:endParaRPr>
          </a:p>
          <a:p>
            <a:pPr lvl="0" algn="just">
              <a:lnSpc>
                <a:spcPts val="2700"/>
              </a:lnSpc>
              <a:buFont typeface="Wingdings" pitchFamily="2" charset="2"/>
              <a:buChar char="§"/>
            </a:pPr>
            <a:r>
              <a:rPr lang="el-GR" sz="2000" dirty="0" smtClean="0">
                <a:latin typeface="Calibri" pitchFamily="34" charset="0"/>
                <a:cs typeface="Arial" pitchFamily="34" charset="0"/>
              </a:rPr>
              <a:t>Την </a:t>
            </a:r>
            <a:r>
              <a:rPr lang="el-GR" sz="2000" b="1" dirty="0" smtClean="0">
                <a:latin typeface="Calibri" pitchFamily="34" charset="0"/>
                <a:cs typeface="Arial" pitchFamily="34" charset="0"/>
              </a:rPr>
              <a:t>βελτίωση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 του επιπέδου εξυπηρέτησης και ασφάλειας των ασθενών</a:t>
            </a:r>
          </a:p>
          <a:p>
            <a:pPr lvl="0" algn="just">
              <a:lnSpc>
                <a:spcPts val="2700"/>
              </a:lnSpc>
              <a:buFont typeface="Wingdings" pitchFamily="2" charset="2"/>
              <a:buChar char="§"/>
            </a:pPr>
            <a:r>
              <a:rPr lang="el-GR" sz="2000" dirty="0" smtClean="0">
                <a:latin typeface="Calibri" pitchFamily="34" charset="0"/>
                <a:cs typeface="Arial" pitchFamily="34" charset="0"/>
              </a:rPr>
              <a:t>Την </a:t>
            </a:r>
            <a:r>
              <a:rPr lang="el-GR" sz="2000" b="1" dirty="0" smtClean="0">
                <a:latin typeface="Calibri" pitchFamily="34" charset="0"/>
                <a:cs typeface="Arial" pitchFamily="34" charset="0"/>
              </a:rPr>
              <a:t>απλούστευση</a:t>
            </a:r>
            <a:r>
              <a:rPr lang="en-US" sz="2000" b="1" dirty="0" smtClean="0">
                <a:latin typeface="Calibri" pitchFamily="34" charset="0"/>
                <a:cs typeface="Arial" pitchFamily="34" charset="0"/>
              </a:rPr>
              <a:t>,</a:t>
            </a:r>
            <a:r>
              <a:rPr lang="el-GR" sz="2000" b="1" dirty="0" smtClean="0">
                <a:latin typeface="Calibri" pitchFamily="34" charset="0"/>
                <a:cs typeface="Arial" pitchFamily="34" charset="0"/>
              </a:rPr>
              <a:t> αυτοματοποίηση και τυποποίηση 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των διαδικασιών</a:t>
            </a:r>
          </a:p>
          <a:p>
            <a:pPr lvl="0" algn="just">
              <a:lnSpc>
                <a:spcPts val="2700"/>
              </a:lnSpc>
              <a:buFont typeface="Wingdings" pitchFamily="2" charset="2"/>
              <a:buChar char="§"/>
            </a:pPr>
            <a:r>
              <a:rPr lang="el-GR" sz="2000" dirty="0" smtClean="0">
                <a:latin typeface="Calibri" pitchFamily="34" charset="0"/>
                <a:cs typeface="Arial" pitchFamily="34" charset="0"/>
              </a:rPr>
              <a:t>Την </a:t>
            </a:r>
            <a:r>
              <a:rPr lang="el-GR" sz="2000" b="1" dirty="0" smtClean="0">
                <a:latin typeface="Calibri" pitchFamily="34" charset="0"/>
                <a:cs typeface="Arial" pitchFamily="34" charset="0"/>
              </a:rPr>
              <a:t>ομοιομορφία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 στη λειτουργία των ΜΥ, η οποία θα επιτρέψει μια ολοκληρωμένη και αξιόπιστη κεντρική διαχείριση</a:t>
            </a:r>
          </a:p>
          <a:p>
            <a:pPr lvl="0" algn="just">
              <a:lnSpc>
                <a:spcPts val="2700"/>
              </a:lnSpc>
              <a:buFont typeface="Wingdings" pitchFamily="2" charset="2"/>
              <a:buChar char="§"/>
            </a:pPr>
            <a:r>
              <a:rPr lang="el-GR" sz="2000" dirty="0">
                <a:latin typeface="Calibri" pitchFamily="34" charset="0"/>
                <a:cs typeface="Arial" pitchFamily="34" charset="0"/>
              </a:rPr>
              <a:t>Την </a:t>
            </a:r>
            <a:r>
              <a:rPr lang="el-GR" sz="2000" b="1" dirty="0">
                <a:latin typeface="Calibri" pitchFamily="34" charset="0"/>
                <a:cs typeface="Arial" pitchFamily="34" charset="0"/>
              </a:rPr>
              <a:t>υιοθέτηση σύγχρονων εργαλείων </a:t>
            </a:r>
            <a:r>
              <a:rPr lang="el-GR" sz="2000" dirty="0">
                <a:latin typeface="Calibri" pitchFamily="34" charset="0"/>
                <a:cs typeface="Arial" pitchFamily="34" charset="0"/>
              </a:rPr>
              <a:t>διοίκησης και πληροφόρησης</a:t>
            </a:r>
          </a:p>
          <a:p>
            <a:pPr lvl="0" algn="just">
              <a:lnSpc>
                <a:spcPts val="2700"/>
              </a:lnSpc>
              <a:buFont typeface="Wingdings" pitchFamily="2" charset="2"/>
              <a:buChar char="§"/>
            </a:pPr>
            <a:r>
              <a:rPr lang="el-GR" sz="2000" dirty="0">
                <a:latin typeface="Calibri" pitchFamily="34" charset="0"/>
                <a:cs typeface="Arial" pitchFamily="34" charset="0"/>
              </a:rPr>
              <a:t>Την </a:t>
            </a:r>
            <a:r>
              <a:rPr lang="el-GR" sz="2000" b="1" dirty="0">
                <a:latin typeface="Calibri" pitchFamily="34" charset="0"/>
                <a:cs typeface="Arial" pitchFamily="34" charset="0"/>
              </a:rPr>
              <a:t>υιοθέτηση</a:t>
            </a:r>
            <a:r>
              <a:rPr lang="el-GR" sz="2000" dirty="0">
                <a:latin typeface="Calibri" pitchFamily="34" charset="0"/>
                <a:cs typeface="Arial" pitchFamily="34" charset="0"/>
              </a:rPr>
              <a:t> της </a:t>
            </a:r>
            <a:r>
              <a:rPr lang="el-GR" sz="2000" b="1" dirty="0">
                <a:latin typeface="Calibri" pitchFamily="34" charset="0"/>
                <a:cs typeface="Arial" pitchFamily="34" charset="0"/>
              </a:rPr>
              <a:t>αρχής της οικονομίας</a:t>
            </a:r>
          </a:p>
          <a:p>
            <a:pPr lvl="0" algn="just">
              <a:lnSpc>
                <a:spcPts val="2700"/>
              </a:lnSpc>
              <a:buFont typeface="Wingdings" pitchFamily="2" charset="2"/>
              <a:buChar char="§"/>
            </a:pPr>
            <a:r>
              <a:rPr lang="el-GR" sz="2000" dirty="0" smtClean="0">
                <a:latin typeface="Calibri" pitchFamily="34" charset="0"/>
                <a:cs typeface="Arial" pitchFamily="34" charset="0"/>
              </a:rPr>
              <a:t>Την </a:t>
            </a:r>
            <a:r>
              <a:rPr lang="el-GR" sz="2000" b="1" dirty="0" smtClean="0">
                <a:latin typeface="Calibri" pitchFamily="34" charset="0"/>
                <a:cs typeface="Arial" pitchFamily="34" charset="0"/>
              </a:rPr>
              <a:t>αύξηση της παραγωγικότητας 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και </a:t>
            </a:r>
            <a:r>
              <a:rPr lang="el-GR" sz="2000" b="1" dirty="0" smtClean="0">
                <a:latin typeface="Calibri" pitchFamily="34" charset="0"/>
                <a:cs typeface="Arial" pitchFamily="34" charset="0"/>
              </a:rPr>
              <a:t>μείωση του φόρτου εργασίας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 για το προσωπικό</a:t>
            </a: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Στόχοι του Έργου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4419600"/>
          </a:xfrm>
        </p:spPr>
        <p:txBody>
          <a:bodyPr rtlCol="0">
            <a:noAutofit/>
          </a:bodyPr>
          <a:lstStyle/>
          <a:p>
            <a:pPr lvl="0" algn="just"/>
            <a:r>
              <a:rPr lang="el-GR" sz="2000" b="1" dirty="0" smtClean="0">
                <a:latin typeface="Calibri" pitchFamily="34" charset="0"/>
                <a:cs typeface="Arial" pitchFamily="34" charset="0"/>
              </a:rPr>
              <a:t>Υλοποίηση μίας ολοκληρωμένης και ομοιογενούς λύσης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,</a:t>
            </a:r>
            <a:r>
              <a:rPr lang="el-GR" sz="2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με τη δημιουργία νέων δομών </a:t>
            </a:r>
            <a:r>
              <a:rPr lang="el-GR" sz="2000" dirty="0">
                <a:latin typeface="Calibri" pitchFamily="34" charset="0"/>
                <a:cs typeface="Arial" pitchFamily="34" charset="0"/>
              </a:rPr>
              <a:t>και 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προτύπων, καθώς και την αξιοποίηση των ήδη υπαρχόντων, η οποία θα είναι συμβατή με τις κατευθύνσεις και τις προτεραιότητες του ΥΥ </a:t>
            </a:r>
          </a:p>
          <a:p>
            <a:pPr lvl="0" algn="just">
              <a:spcBef>
                <a:spcPts val="600"/>
              </a:spcBef>
            </a:pPr>
            <a:r>
              <a:rPr lang="el-GR" sz="2000" b="1" dirty="0" smtClean="0">
                <a:latin typeface="Calibri" pitchFamily="34" charset="0"/>
                <a:cs typeface="Arial" pitchFamily="34" charset="0"/>
              </a:rPr>
              <a:t>Βελτίωση της απόδοσης του συστήματος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 </a:t>
            </a:r>
            <a:r>
              <a:rPr lang="el-GR" sz="2000" b="1" dirty="0" smtClean="0">
                <a:latin typeface="Calibri" pitchFamily="34" charset="0"/>
                <a:cs typeface="Arial" pitchFamily="34" charset="0"/>
              </a:rPr>
              <a:t>σε κρίσιμες διαστάσεις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: άμεση διαθεσιμότητα στοιχείων θέσης οργανισμού, παρακολούθηση κόστους, διαθεσιμότητα ιατρικών αρχείων, τρόποι «σύλληψης» επιχειρησιακών δεδομένων (</a:t>
            </a:r>
            <a:r>
              <a:rPr lang="el-GR" sz="2000" dirty="0" err="1" smtClean="0">
                <a:latin typeface="Calibri" pitchFamily="34" charset="0"/>
                <a:cs typeface="Arial" pitchFamily="34" charset="0"/>
              </a:rPr>
              <a:t>data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 </a:t>
            </a:r>
            <a:r>
              <a:rPr lang="el-GR" sz="2000" dirty="0" err="1" smtClean="0">
                <a:latin typeface="Calibri" pitchFamily="34" charset="0"/>
                <a:cs typeface="Arial" pitchFamily="34" charset="0"/>
              </a:rPr>
              <a:t>capture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) </a:t>
            </a:r>
          </a:p>
          <a:p>
            <a:pPr algn="just">
              <a:spcBef>
                <a:spcPts val="600"/>
              </a:spcBef>
            </a:pPr>
            <a:r>
              <a:rPr lang="el-GR" sz="2000" b="1" dirty="0">
                <a:latin typeface="Calibri" pitchFamily="34" charset="0"/>
                <a:cs typeface="Arial" pitchFamily="34" charset="0"/>
              </a:rPr>
              <a:t>Δημιουργία ασφαλούς πλαισίου διαχείρισης και πρόσβασης σε πληροφορία </a:t>
            </a:r>
            <a:r>
              <a:rPr lang="el-GR" sz="2000" dirty="0">
                <a:latin typeface="Calibri" pitchFamily="34" charset="0"/>
                <a:cs typeface="Arial" pitchFamily="34" charset="0"/>
              </a:rPr>
              <a:t>που θα συμβάλει στην βελτίωση της αποτελεσματικότητας και ποιότητας παροχής ιατρονοσηλευτικού έργου διασφαλίζοντας ταυτόχρονα το απόρρητο της 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πληροφορίας</a:t>
            </a:r>
          </a:p>
          <a:p>
            <a:pPr lvl="0" algn="just">
              <a:spcBef>
                <a:spcPts val="600"/>
              </a:spcBef>
            </a:pPr>
            <a:r>
              <a:rPr lang="el-GR" sz="2000" b="1" dirty="0">
                <a:latin typeface="Calibri" pitchFamily="34" charset="0"/>
                <a:cs typeface="Arial" pitchFamily="34" charset="0"/>
              </a:rPr>
              <a:t>Ενίσχυση του Ανθρώπινου Δυναμικού</a:t>
            </a:r>
            <a:r>
              <a:rPr lang="el-GR" sz="2000" dirty="0">
                <a:latin typeface="Calibri" pitchFamily="34" charset="0"/>
                <a:cs typeface="Arial" pitchFamily="34" charset="0"/>
              </a:rPr>
              <a:t> με νέα </a:t>
            </a:r>
            <a:r>
              <a:rPr lang="el-GR" sz="2000" dirty="0" smtClean="0">
                <a:latin typeface="Calibri" pitchFamily="34" charset="0"/>
                <a:cs typeface="Arial" pitchFamily="34" charset="0"/>
              </a:rPr>
              <a:t>εργαλεία</a:t>
            </a:r>
            <a:endParaRPr lang="el-GR" sz="2000" dirty="0">
              <a:latin typeface="Calibri" pitchFamily="34" charset="0"/>
              <a:cs typeface="Arial" pitchFamily="34" charset="0"/>
            </a:endParaRPr>
          </a:p>
          <a:p>
            <a:pPr lvl="0">
              <a:spcBef>
                <a:spcPts val="600"/>
              </a:spcBef>
            </a:pPr>
            <a:endParaRPr lang="el-GR" sz="2000" dirty="0" smtClean="0">
              <a:latin typeface="Calibri" pitchFamily="34" charset="0"/>
              <a:cs typeface="Arial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Μονάδες  Υγείας  που  εντάσσονται στο Έργο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80920" cy="4572000"/>
          </a:xfrm>
        </p:spPr>
        <p:txBody>
          <a:bodyPr rtlCol="0">
            <a:noAutofit/>
          </a:bodyPr>
          <a:lstStyle/>
          <a:p>
            <a:pPr lvl="0"/>
            <a:r>
              <a:rPr lang="el-GR" sz="1900" b="1" dirty="0" smtClean="0">
                <a:latin typeface="Calibri" pitchFamily="34" charset="0"/>
              </a:rPr>
              <a:t>1η ΥΠΕ</a:t>
            </a:r>
            <a:r>
              <a:rPr lang="el-GR" sz="1900" dirty="0" smtClean="0">
                <a:latin typeface="Calibri" pitchFamily="34" charset="0"/>
              </a:rPr>
              <a:t> </a:t>
            </a:r>
          </a:p>
          <a:p>
            <a:pPr>
              <a:buNone/>
            </a:pPr>
            <a:r>
              <a:rPr lang="el-GR" sz="1900" dirty="0" smtClean="0">
                <a:latin typeface="Calibri" pitchFamily="34" charset="0"/>
              </a:rPr>
              <a:t>     ΕΥΑΓΓΕΛΙΣΜΟΣ, ΛΑΪΚΟ, ΠΑΙΔΩΝ ΑΓ.ΣΟΦΙΑ, ΠΑΙΔΩΝ ΚΥΡΙΑΚΟΥ, ΠΑΙΔΩΝ ΠΕΝΤΕΛΗΣ, ΑΓ.ΑΝΑΡΓΥΡΟΙ, ΕΡΥΘΡΟΣ, ΑΓ.ΣΑΒΒΑΣ, ΑΜΑΛΙΑ ΦΛΕΜΙΓΚ</a:t>
            </a:r>
          </a:p>
          <a:p>
            <a:pPr lvl="0"/>
            <a:r>
              <a:rPr lang="el-GR" sz="1900" b="1" dirty="0" smtClean="0">
                <a:latin typeface="Calibri" pitchFamily="34" charset="0"/>
              </a:rPr>
              <a:t>2η ΥΠΕ</a:t>
            </a:r>
            <a:r>
              <a:rPr lang="el-GR" sz="1900" dirty="0" smtClean="0">
                <a:latin typeface="Calibri" pitchFamily="34" charset="0"/>
              </a:rPr>
              <a:t> </a:t>
            </a:r>
          </a:p>
          <a:p>
            <a:pPr>
              <a:buNone/>
            </a:pPr>
            <a:r>
              <a:rPr lang="el-GR" sz="1900" dirty="0" smtClean="0">
                <a:latin typeface="Calibri" pitchFamily="34" charset="0"/>
              </a:rPr>
              <a:t>     ΑΤΤΙΚΟ,  ΒΟΣΤΑΝΕΙΟ ΜΥΤΙΛΗΝΗΣ,  ΣΚΥΛΙΤΣΕΙΟ ΧΙΟΥ,  ΑΓ.ΠΑΝΤΕΛΕΗΜΩΝ ΣΑΜΟΥ, ΛΗΜΝΟΣ, ΙΚΑΡΙΑ</a:t>
            </a:r>
          </a:p>
          <a:p>
            <a:pPr lvl="0"/>
            <a:r>
              <a:rPr lang="el-GR" sz="1900" b="1" dirty="0" smtClean="0">
                <a:latin typeface="Calibri" pitchFamily="34" charset="0"/>
              </a:rPr>
              <a:t>3η ΥΠΕ</a:t>
            </a:r>
            <a:r>
              <a:rPr lang="el-GR" sz="1900" dirty="0" smtClean="0">
                <a:latin typeface="Calibri" pitchFamily="34" charset="0"/>
              </a:rPr>
              <a:t> </a:t>
            </a:r>
          </a:p>
          <a:p>
            <a:pPr>
              <a:buNone/>
            </a:pPr>
            <a:r>
              <a:rPr lang="el-GR" sz="1900" dirty="0" smtClean="0">
                <a:latin typeface="Calibri" pitchFamily="34" charset="0"/>
              </a:rPr>
              <a:t>     ΓΡΕΒΕΝΑ, ΚΑΣΤΟΡΙΑ, ΜΑΜΑΤΣΕΙΟ ΚΟΖΑΝΗΣ, ΜΠΟΔΟΣΑΚΕΙΟ ΠΤΟΛΕΜΑΪΔΑΣ, ΦΛΩΡΙΝΑ</a:t>
            </a:r>
          </a:p>
          <a:p>
            <a:pPr lvl="0"/>
            <a:r>
              <a:rPr lang="el-GR" sz="1900" b="1" dirty="0" smtClean="0">
                <a:latin typeface="Calibri" pitchFamily="34" charset="0"/>
              </a:rPr>
              <a:t>4η ΥΠΕ </a:t>
            </a:r>
            <a:endParaRPr lang="el-GR" sz="1900" dirty="0" smtClean="0">
              <a:latin typeface="Calibri" pitchFamily="34" charset="0"/>
            </a:endParaRPr>
          </a:p>
          <a:p>
            <a:pPr>
              <a:buNone/>
            </a:pPr>
            <a:r>
              <a:rPr lang="el-GR" sz="1900" dirty="0" smtClean="0">
                <a:latin typeface="Calibri" pitchFamily="34" charset="0"/>
              </a:rPr>
              <a:t>     ΚΙΛΚΙΣ, ΧΑΛΚΙΔΙΚΗ, ΓΟΥΜΕΝΙΣΑ</a:t>
            </a:r>
          </a:p>
          <a:p>
            <a:pPr lvl="0"/>
            <a:r>
              <a:rPr lang="el-GR" sz="1900" b="1" dirty="0" smtClean="0">
                <a:latin typeface="Calibri" pitchFamily="34" charset="0"/>
              </a:rPr>
              <a:t>6η ΥΠΕ</a:t>
            </a:r>
            <a:r>
              <a:rPr lang="el-GR" sz="1900" dirty="0" smtClean="0">
                <a:latin typeface="Calibri" pitchFamily="34" charset="0"/>
              </a:rPr>
              <a:t> </a:t>
            </a:r>
          </a:p>
          <a:p>
            <a:pPr>
              <a:buNone/>
            </a:pPr>
            <a:r>
              <a:rPr lang="el-GR" sz="1900" dirty="0" smtClean="0">
                <a:latin typeface="Calibri" pitchFamily="34" charset="0"/>
              </a:rPr>
              <a:t>     ΠΥΡΓΟΣ, ΑΜΑΛΙΑΔΑ, ΚΡΕΣΤΕΝΑ, ΑΓΡΙΝΙΟ, ΜΕΣΟΛΟΓΓΙ, ΨΥΧΙΑΤΡΙΚΟ ΚΕΡΚΥΡΑΣ, ΠΓΝ ΙΩΑΝΝΙΝΩΝ</a:t>
            </a: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304800" y="990600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193925" lvl="4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endParaRPr kumimoji="0" lang="el-GR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460431" y="90100"/>
            <a:ext cx="2231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</a:tabLst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Στάδια Υλοποίησης του Έργου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43109" y="1066800"/>
            <a:ext cx="8280920" cy="4572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None/>
              <a:defRPr/>
            </a:pPr>
            <a:r>
              <a:rPr lang="el-GR" sz="2000" dirty="0" smtClean="0">
                <a:latin typeface="Calibri" pitchFamily="34" charset="0"/>
              </a:rPr>
              <a:t>Το συνολικό έργο διακρίνεται σε δύο Στάδια υλοποίησης :</a:t>
            </a:r>
          </a:p>
          <a:p>
            <a:pPr lvl="0"/>
            <a:r>
              <a:rPr lang="el-GR" sz="2000" b="1" dirty="0" smtClean="0">
                <a:latin typeface="Calibri" pitchFamily="34" charset="0"/>
              </a:rPr>
              <a:t>Στάδιο 1: Ανάπτυξη Συστήματος και Πιλοτική Εφαρμογή στην Πιλοτική Μονάδα Υγείας</a:t>
            </a:r>
          </a:p>
          <a:p>
            <a:pPr>
              <a:buNone/>
            </a:pPr>
            <a:r>
              <a:rPr lang="el-GR" sz="2000" dirty="0" smtClean="0">
                <a:latin typeface="Calibri" pitchFamily="34" charset="0"/>
              </a:rPr>
              <a:t>     Αφορά </a:t>
            </a:r>
            <a:r>
              <a:rPr lang="el-GR" sz="2000" b="1" dirty="0" smtClean="0">
                <a:latin typeface="Calibri" pitchFamily="34" charset="0"/>
              </a:rPr>
              <a:t>στο σύνολο των ενεργειών υλοποίησης και λειτουργίας της πλατφόρμας</a:t>
            </a:r>
            <a:r>
              <a:rPr lang="el-GR" sz="2000" dirty="0" smtClean="0">
                <a:latin typeface="Calibri" pitchFamily="34" charset="0"/>
              </a:rPr>
              <a:t> του Ενιαίου Πληροφοριακού Συστήματος για την υποστήριξη των επιχειρησιακών λειτουργιών μονάδων υγείας του ΕΣΥ. </a:t>
            </a:r>
          </a:p>
          <a:p>
            <a:pPr>
              <a:buNone/>
            </a:pPr>
            <a:endParaRPr lang="el-GR" sz="2000" dirty="0" smtClean="0">
              <a:latin typeface="Calibri" pitchFamily="34" charset="0"/>
            </a:endParaRPr>
          </a:p>
          <a:p>
            <a:pPr lvl="0"/>
            <a:r>
              <a:rPr lang="el-GR" sz="2000" b="1" dirty="0" smtClean="0">
                <a:latin typeface="Calibri" pitchFamily="34" charset="0"/>
              </a:rPr>
              <a:t>Στάδιο 2: Εξάπλωση του Συστήματος στο σύνολο των Μονάδων Υγείας</a:t>
            </a:r>
          </a:p>
          <a:p>
            <a:pPr algn="just">
              <a:buNone/>
            </a:pPr>
            <a:r>
              <a:rPr lang="el-GR" sz="2000" dirty="0" smtClean="0">
                <a:latin typeface="Calibri" pitchFamily="34" charset="0"/>
              </a:rPr>
              <a:t>     Αφορά στην </a:t>
            </a:r>
            <a:r>
              <a:rPr lang="el-GR" sz="2000" b="1" dirty="0" smtClean="0">
                <a:latin typeface="Calibri" pitchFamily="34" charset="0"/>
              </a:rPr>
              <a:t>ένταξη επιλέξιμων Μονάδων Υγείας</a:t>
            </a:r>
            <a:r>
              <a:rPr lang="el-GR" sz="2000" dirty="0" smtClean="0">
                <a:latin typeface="Calibri" pitchFamily="34" charset="0"/>
              </a:rPr>
              <a:t>, με κριτήριο την ποιότητα των ήδη παρεχομένων υπηρεσιών πληροφόρησης και τη δυνατότητα διασύνδεσης στη νέα ενιαία πλατφόρμα παροχής υπηρεσιών υγείας.</a:t>
            </a:r>
          </a:p>
          <a:p>
            <a:pPr lvl="0">
              <a:buNone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762000" y="1295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l-G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460431" y="90100"/>
            <a:ext cx="2231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</a:tabLst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685800"/>
            <a:ext cx="9144000" cy="45719"/>
            <a:chOff x="0" y="1207"/>
            <a:chExt cx="5760" cy="46"/>
          </a:xfrm>
        </p:grpSpPr>
        <p:sp>
          <p:nvSpPr>
            <p:cNvPr id="7177" name="Line 4"/>
            <p:cNvSpPr>
              <a:spLocks noChangeShapeType="1"/>
            </p:cNvSpPr>
            <p:nvPr/>
          </p:nvSpPr>
          <p:spPr bwMode="auto">
            <a:xfrm>
              <a:off x="0" y="1207"/>
              <a:ext cx="5760" cy="0"/>
            </a:xfrm>
            <a:prstGeom prst="line">
              <a:avLst/>
            </a:prstGeom>
            <a:noFill/>
            <a:ln w="12700" cmpd="dbl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7178" name="Line 5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34925" cmpd="sng">
              <a:solidFill>
                <a:srgbClr val="0084C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4" name="13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l-GR" sz="2800" dirty="0" smtClean="0">
                <a:latin typeface="Calibri" pitchFamily="34" charset="0"/>
              </a:rPr>
              <a:t>Πιλοτική Μονάδα Υγείας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80920" cy="49530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324000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Symbol" pitchFamily="18" charset="2"/>
              <a:buAutoNum type="arabicPlain"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324000" indent="-457200" eaLnBrk="1" fontAlgn="auto" hangingPunct="1">
              <a:lnSpc>
                <a:spcPct val="170000"/>
              </a:lnSpc>
              <a:spcAft>
                <a:spcPts val="0"/>
              </a:spcAft>
              <a:buNone/>
              <a:defRPr/>
            </a:pPr>
            <a:endParaRPr lang="el-GR" sz="2000" dirty="0" smtClean="0">
              <a:latin typeface="Calibri" pitchFamily="34" charset="0"/>
            </a:endParaRPr>
          </a:p>
          <a:p>
            <a:pPr marL="457200" indent="-457200" eaLnBrk="1" fontAlgn="auto" hangingPunct="1">
              <a:lnSpc>
                <a:spcPct val="170000"/>
              </a:lnSpc>
              <a:spcAft>
                <a:spcPts val="0"/>
              </a:spcAft>
              <a:buFont typeface="Symbol" pitchFamily="18" charset="2"/>
              <a:buAutoNum type="arabicPlain"/>
              <a:defRPr/>
            </a:pPr>
            <a:endParaRPr lang="el-GR" sz="2000" dirty="0">
              <a:latin typeface="Calibri" pitchFamily="34" charset="0"/>
            </a:endParaRPr>
          </a:p>
        </p:txBody>
      </p:sp>
      <p:sp>
        <p:nvSpPr>
          <p:cNvPr id="8" name="2 - Θέση περιεχομένου"/>
          <p:cNvSpPr txBox="1">
            <a:spLocks/>
          </p:cNvSpPr>
          <p:nvPr/>
        </p:nvSpPr>
        <p:spPr bwMode="auto">
          <a:xfrm>
            <a:off x="381000" y="990600"/>
            <a:ext cx="8458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l-GR" dirty="0" smtClean="0">
                <a:latin typeface="Calibri" pitchFamily="34" charset="0"/>
              </a:rPr>
              <a:t>Για τις ανάγκες του παρόντος έργου ως Πιλοτική Μονάδα Υγείας ορίζεται το </a:t>
            </a:r>
            <a:r>
              <a:rPr lang="el-GR" b="1" dirty="0" smtClean="0">
                <a:latin typeface="Calibri" pitchFamily="34" charset="0"/>
              </a:rPr>
              <a:t>40% των κλινών </a:t>
            </a:r>
            <a:r>
              <a:rPr lang="el-GR" dirty="0" smtClean="0">
                <a:latin typeface="Calibri" pitchFamily="34" charset="0"/>
              </a:rPr>
              <a:t>των συμμετεχόντων στο έργο Νοσοκομειακών ΜΥ</a:t>
            </a:r>
          </a:p>
          <a:p>
            <a:pPr algn="just"/>
            <a:endParaRPr lang="el-GR" dirty="0" smtClean="0">
              <a:latin typeface="Calibri" pitchFamily="34" charset="0"/>
            </a:endParaRPr>
          </a:p>
          <a:p>
            <a:pPr marL="342900" indent="-342900" algn="just"/>
            <a:r>
              <a:rPr lang="el-GR" sz="1600" b="1" dirty="0" smtClean="0">
                <a:latin typeface="Calibri" pitchFamily="34" charset="0"/>
              </a:rPr>
              <a:t>Α/Α  </a:t>
            </a:r>
            <a:r>
              <a:rPr lang="el-GR" sz="1600" dirty="0" smtClean="0">
                <a:latin typeface="Calibri" pitchFamily="34" charset="0"/>
              </a:rPr>
              <a:t> </a:t>
            </a:r>
            <a:r>
              <a:rPr lang="el-GR" sz="1600" b="1" dirty="0" smtClean="0">
                <a:latin typeface="Calibri" pitchFamily="34" charset="0"/>
              </a:rPr>
              <a:t>ΝΟΣΟΚΟΜΕΙΟ                                   ΑΡΙΘΜΟΣ ΚΛΙΝΩΝ</a:t>
            </a:r>
          </a:p>
          <a:p>
            <a:pPr marL="324000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Symbol" pitchFamily="18" charset="2"/>
              <a:buAutoNum type="arabicPlain"/>
              <a:defRPr/>
            </a:pPr>
            <a:r>
              <a:rPr lang="el-GR" sz="1600" dirty="0" smtClean="0">
                <a:latin typeface="Calibri" pitchFamily="34" charset="0"/>
              </a:rPr>
              <a:t>ΕΥΑΓΓΕΛΙΣΜΟΣ                                              950</a:t>
            </a:r>
          </a:p>
          <a:p>
            <a:pPr marL="324000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Symbol" pitchFamily="18" charset="2"/>
              <a:buAutoNum type="arabicPlain"/>
              <a:defRPr/>
            </a:pPr>
            <a:r>
              <a:rPr lang="el-GR" sz="1600" dirty="0" smtClean="0">
                <a:latin typeface="Calibri" pitchFamily="34" charset="0"/>
              </a:rPr>
              <a:t>ΛΑΪΚΟ                                                              580</a:t>
            </a:r>
          </a:p>
          <a:p>
            <a:pPr marL="324000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Symbol" pitchFamily="18" charset="2"/>
              <a:buAutoNum type="arabicPlain"/>
              <a:defRPr/>
            </a:pPr>
            <a:r>
              <a:rPr lang="el-GR" sz="1600" dirty="0" smtClean="0">
                <a:latin typeface="Calibri" pitchFamily="34" charset="0"/>
              </a:rPr>
              <a:t>ΑΜΑΛΙΑ ΦΛΕΜΙΓΚ                                        270</a:t>
            </a:r>
          </a:p>
          <a:p>
            <a:pPr marL="324000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Symbol" pitchFamily="18" charset="2"/>
              <a:buAutoNum type="arabicPlain"/>
              <a:defRPr/>
            </a:pPr>
            <a:r>
              <a:rPr lang="el-GR" sz="1600" dirty="0" smtClean="0">
                <a:latin typeface="Calibri" pitchFamily="34" charset="0"/>
              </a:rPr>
              <a:t>ΓΝ ΜΥΤΙΛΗΝΗΣ – ΒΟΣΤΑΝΕΙΟ                    250</a:t>
            </a:r>
          </a:p>
          <a:p>
            <a:pPr marL="324000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Symbol" pitchFamily="18" charset="2"/>
              <a:buAutoNum type="arabicPlain"/>
              <a:defRPr/>
            </a:pPr>
            <a:r>
              <a:rPr lang="el-GR" sz="1600" dirty="0" smtClean="0">
                <a:latin typeface="Calibri" pitchFamily="34" charset="0"/>
              </a:rPr>
              <a:t>ΓΝ ΧΙΟΥ- ΣΚΥΛΙΤΣΕΙΟ                                    160</a:t>
            </a:r>
          </a:p>
          <a:p>
            <a:pPr marL="324000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Symbol" pitchFamily="18" charset="2"/>
              <a:buAutoNum type="arabicPlain"/>
              <a:defRPr/>
            </a:pPr>
            <a:r>
              <a:rPr lang="el-GR" sz="1600" dirty="0" smtClean="0">
                <a:latin typeface="Calibri" pitchFamily="34" charset="0"/>
              </a:rPr>
              <a:t>ΓΝ ΣΑΜΟΥ- ΑΓ. ΠΑΝΤΕΛΕΗΜΩΝ                120</a:t>
            </a:r>
          </a:p>
          <a:p>
            <a:pPr marL="324000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Symbol" pitchFamily="18" charset="2"/>
              <a:buAutoNum type="arabicPlain"/>
              <a:defRPr/>
            </a:pPr>
            <a:r>
              <a:rPr lang="el-GR" sz="1600" dirty="0" smtClean="0">
                <a:latin typeface="Calibri" pitchFamily="34" charset="0"/>
              </a:rPr>
              <a:t>ΓΝ   ΙΚΑΡΙΑΣ                                                      40</a:t>
            </a:r>
          </a:p>
          <a:p>
            <a:pPr marL="324000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Symbol" pitchFamily="18" charset="2"/>
              <a:buAutoNum type="arabicPlain"/>
              <a:defRPr/>
            </a:pPr>
            <a:r>
              <a:rPr lang="el-GR" sz="1600" dirty="0" smtClean="0">
                <a:latin typeface="Calibri" pitchFamily="34" charset="0"/>
              </a:rPr>
              <a:t>ΓΝ ΓΡΕΒΕΝΩΝ                                                110</a:t>
            </a:r>
          </a:p>
          <a:p>
            <a:pPr marL="324000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Symbol" pitchFamily="18" charset="2"/>
              <a:buAutoNum type="arabicPlain"/>
              <a:defRPr/>
            </a:pPr>
            <a:r>
              <a:rPr lang="el-GR" sz="1600" dirty="0" smtClean="0">
                <a:latin typeface="Calibri" pitchFamily="34" charset="0"/>
              </a:rPr>
              <a:t>ΓΝ ΚΑΣΤΟΡΙΑΣ                                                120</a:t>
            </a:r>
          </a:p>
          <a:p>
            <a:pPr marL="324000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Symbol" pitchFamily="18" charset="2"/>
              <a:buAutoNum type="arabicPlain"/>
              <a:defRPr/>
            </a:pPr>
            <a:r>
              <a:rPr lang="el-GR" sz="1600" dirty="0" smtClean="0">
                <a:latin typeface="Calibri" pitchFamily="34" charset="0"/>
              </a:rPr>
              <a:t>ΓΝ ΚΟΖΑΝΗΣ – ΜΑΜΑΤΣΕΙΟ                        200</a:t>
            </a:r>
          </a:p>
          <a:p>
            <a:pPr marL="324000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Symbol" pitchFamily="18" charset="2"/>
              <a:buAutoNum type="arabicPlain"/>
              <a:defRPr/>
            </a:pPr>
            <a:r>
              <a:rPr lang="el-GR" sz="1600" dirty="0" smtClean="0">
                <a:latin typeface="Calibri" pitchFamily="34" charset="0"/>
              </a:rPr>
              <a:t>ΠΤΟΛΕΜΑΪΔΑΣ – ΜΠΟΔΟΣΑΚΕΙΟ               200</a:t>
            </a:r>
          </a:p>
          <a:p>
            <a:pPr marL="324000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Symbol" pitchFamily="18" charset="2"/>
              <a:buAutoNum type="arabicPlain"/>
              <a:defRPr/>
            </a:pPr>
            <a:r>
              <a:rPr lang="el-GR" sz="1600" dirty="0" smtClean="0">
                <a:latin typeface="Calibri" pitchFamily="34" charset="0"/>
              </a:rPr>
              <a:t>ΓΝ ΦΛΩΡΙΝΑΣ – ΕΛΕΝΑΣ ΔΗΜΗΤΡΙΟΥ       110</a:t>
            </a:r>
          </a:p>
          <a:p>
            <a:pPr marL="324000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defRPr/>
            </a:pPr>
            <a:endParaRPr lang="el-GR" sz="1600" dirty="0" smtClean="0">
              <a:latin typeface="Calibri" pitchFamily="34" charset="0"/>
            </a:endParaRPr>
          </a:p>
          <a:p>
            <a:pPr marL="324000" indent="-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l-GR" sz="1600" dirty="0" smtClean="0">
                <a:latin typeface="Calibri" pitchFamily="34" charset="0"/>
              </a:rPr>
              <a:t>          </a:t>
            </a:r>
            <a:r>
              <a:rPr lang="el-GR" sz="1600" b="1" dirty="0" smtClean="0">
                <a:latin typeface="Calibri" pitchFamily="34" charset="0"/>
              </a:rPr>
              <a:t>ΠΙΛΟΤΙΚΗ ΜΥ                                       ΣΥΝ ΚΛΙΝΩΝ 3110</a:t>
            </a:r>
            <a:r>
              <a:rPr lang="el-GR" sz="1600" dirty="0" smtClean="0">
                <a:latin typeface="Calibri" pitchFamily="34" charset="0"/>
              </a:rPr>
              <a:t>         </a:t>
            </a:r>
          </a:p>
          <a:p>
            <a:pPr marL="342900" indent="-342900" algn="just"/>
            <a:endParaRPr lang="el-GR" sz="1600" b="1" dirty="0" smtClean="0">
              <a:latin typeface="Calibri" pitchFamily="34" charset="0"/>
            </a:endParaRPr>
          </a:p>
          <a:p>
            <a:pPr algn="just"/>
            <a:endParaRPr lang="el-GR" dirty="0" smtClean="0">
              <a:latin typeface="Calibri" pitchFamily="34" charset="0"/>
            </a:endParaRPr>
          </a:p>
          <a:p>
            <a:pPr lvl="0"/>
            <a:r>
              <a:rPr lang="el-GR" dirty="0" smtClean="0"/>
              <a:t> </a:t>
            </a:r>
          </a:p>
          <a:p>
            <a:pPr algn="just"/>
            <a:endParaRPr lang="el-GR" dirty="0" smtClean="0">
              <a:latin typeface="Calibri" pitchFamily="34" charset="0"/>
            </a:endParaRPr>
          </a:p>
          <a:p>
            <a:pPr algn="just"/>
            <a:endParaRPr lang="el-GR" dirty="0" smtClean="0">
              <a:latin typeface="Calibri" pitchFamily="34" charset="0"/>
            </a:endParaRPr>
          </a:p>
          <a:p>
            <a:r>
              <a:rPr lang="el-GR" dirty="0" smtClean="0"/>
              <a:t> 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460431" y="90100"/>
            <a:ext cx="2231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</a:tabLst>
            </a:pPr>
            <a:r>
              <a:rPr kumimoji="0" lang="el-G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Συγκέντρωση">
  <a:themeElements>
    <a:clrScheme name="Συγκέντρωση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Αποκορύφωμα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>
        <a:ln>
          <a:solidFill>
            <a:schemeClr val="bg1"/>
          </a:solidFill>
        </a:ln>
      </a:spPr>
      <a:bodyPr/>
      <a:lstStyle>
        <a:defPPr marL="666750" marR="0" indent="-557213" algn="just" defTabSz="914400" rtl="0" eaLnBrk="0" fontAlgn="base" latinLnBrk="0" hangingPunct="0">
          <a:lnSpc>
            <a:spcPct val="80000"/>
          </a:lnSpc>
          <a:spcBef>
            <a:spcPts val="400"/>
          </a:spcBef>
          <a:spcAft>
            <a:spcPts val="600"/>
          </a:spcAft>
          <a:buClr>
            <a:schemeClr val="accent1"/>
          </a:buClr>
          <a:buSzPct val="68000"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Tahoma" pitchFamily="34" charset="0"/>
            <a:cs typeface="Tahom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13464</TotalTime>
  <Words>1378</Words>
  <Application>Microsoft Office PowerPoint</Application>
  <PresentationFormat>Προβολή στην οθόνη (4:3)</PresentationFormat>
  <Paragraphs>395</Paragraphs>
  <Slides>17</Slides>
  <Notes>17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17</vt:i4>
      </vt:variant>
    </vt:vector>
  </HeadingPairs>
  <TitlesOfParts>
    <vt:vector size="18" baseType="lpstr">
      <vt:lpstr>Συγκέντρωση</vt:lpstr>
      <vt:lpstr>Παρουσίαση του PowerPoint</vt:lpstr>
      <vt:lpstr>Στοιχεία του έργου</vt:lpstr>
      <vt:lpstr>Εκτέλεση του έργου</vt:lpstr>
      <vt:lpstr>Σύντομη Περιγραφή του έργου </vt:lpstr>
      <vt:lpstr>Σύντομη Περιγραφή του έργου</vt:lpstr>
      <vt:lpstr>Στόχοι του Έργου</vt:lpstr>
      <vt:lpstr>Μονάδες  Υγείας  που  εντάσσονται στο Έργο</vt:lpstr>
      <vt:lpstr>Στάδια Υλοποίησης του Έργου</vt:lpstr>
      <vt:lpstr>Πιλοτική Μονάδα Υγείας</vt:lpstr>
      <vt:lpstr>Παρεχόμενες Υπηρεσίες Συστήματος</vt:lpstr>
      <vt:lpstr>Υποσυστήματα Έργου</vt:lpstr>
      <vt:lpstr>Διαλειτουργικότητα </vt:lpstr>
      <vt:lpstr>Yλοποίηση του έργου </vt:lpstr>
      <vt:lpstr>Φάσεις Έργου Σταδίου 1</vt:lpstr>
      <vt:lpstr>Δράσεις στην πορεία υλοποίησης του έργου</vt:lpstr>
      <vt:lpstr>Στάδιο 2 του Έργου</vt:lpstr>
      <vt:lpstr>Παρουσίαση του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user</dc:creator>
  <cp:lastModifiedBy>Administrator</cp:lastModifiedBy>
  <cp:revision>1499</cp:revision>
  <cp:lastPrinted>2016-04-03T12:40:54Z</cp:lastPrinted>
  <dcterms:created xsi:type="dcterms:W3CDTF">2010-09-28T07:03:37Z</dcterms:created>
  <dcterms:modified xsi:type="dcterms:W3CDTF">2016-04-03T13:04:26Z</dcterms:modified>
</cp:coreProperties>
</file>